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Roboto"/>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oboto-regular.fntdata"/><Relationship Id="rId21" Type="http://schemas.openxmlformats.org/officeDocument/2006/relationships/slide" Target="slides/slide16.xml"/><Relationship Id="rId24" Type="http://schemas.openxmlformats.org/officeDocument/2006/relationships/font" Target="fonts/Roboto-italic.fntdata"/><Relationship Id="rId23"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Robo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299fcd3a9_1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299fcd3a9_1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44812bcef0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44812bcef0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42b4a39faf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42b4a39faf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44812bcef0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44812bcef0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42b4a39faf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42b4a39faf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42b4a39faf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42b4a39fa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42b4a39faf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42b4a39fa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42b4a39faf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42b4a39fa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4299fcd3a9_1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4299fcd3a9_1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42b4a39faf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42b4a39faf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44812bcef0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44812bcef0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44812bcef0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44812bcef0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44812bcef0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44812bcef0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44812bcef0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44812bcef0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44812bcef0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44812bcef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44812bcef0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44812bcef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324938"/>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idx="1" type="subTitle"/>
          </p:nvPr>
        </p:nvSpPr>
        <p:spPr>
          <a:xfrm>
            <a:off x="124800" y="4223750"/>
            <a:ext cx="8520600" cy="456600"/>
          </a:xfrm>
          <a:prstGeom prst="rect">
            <a:avLst/>
          </a:prstGeom>
        </p:spPr>
        <p:txBody>
          <a:bodyPr anchorCtr="0" anchor="t" bIns="91425" lIns="91425" spcFirstLastPara="1" rIns="91425" wrap="square" tIns="91425">
            <a:noAutofit/>
          </a:bodyPr>
          <a:lstStyle/>
          <a:p>
            <a:pPr indent="0" lvl="0" marL="0" rtl="0" algn="ctr">
              <a:lnSpc>
                <a:spcPct val="145454"/>
              </a:lnSpc>
              <a:spcBef>
                <a:spcPts val="0"/>
              </a:spcBef>
              <a:spcAft>
                <a:spcPts val="0"/>
              </a:spcAft>
              <a:buClr>
                <a:schemeClr val="dk1"/>
              </a:buClr>
              <a:buSzPts val="358"/>
              <a:buFont typeface="Arial"/>
              <a:buNone/>
            </a:pPr>
            <a:r>
              <a:rPr b="1" lang="en-GB" sz="1285">
                <a:solidFill>
                  <a:schemeClr val="lt1"/>
                </a:solidFill>
              </a:rPr>
              <a:t>Ψυχολογία του Διαδικτύου (</a:t>
            </a:r>
            <a:r>
              <a:rPr lang="en-GB" sz="1117">
                <a:solidFill>
                  <a:schemeClr val="lt1"/>
                </a:solidFill>
              </a:rPr>
              <a:t>67ΨΧ109</a:t>
            </a:r>
            <a:r>
              <a:rPr b="1" lang="en-GB" sz="1285">
                <a:solidFill>
                  <a:schemeClr val="lt1"/>
                </a:solidFill>
              </a:rPr>
              <a:t>) 2024-25</a:t>
            </a:r>
            <a:endParaRPr b="1" sz="1285">
              <a:solidFill>
                <a:schemeClr val="lt1"/>
              </a:solidFill>
            </a:endParaRPr>
          </a:p>
          <a:p>
            <a:pPr indent="0" lvl="0" marL="0" rtl="0" algn="ctr">
              <a:lnSpc>
                <a:spcPct val="145454"/>
              </a:lnSpc>
              <a:spcBef>
                <a:spcPts val="0"/>
              </a:spcBef>
              <a:spcAft>
                <a:spcPts val="0"/>
              </a:spcAft>
              <a:buClr>
                <a:schemeClr val="dk1"/>
              </a:buClr>
              <a:buSzPts val="358"/>
              <a:buFont typeface="Arial"/>
              <a:buNone/>
            </a:pPr>
            <a:r>
              <a:rPr b="1" lang="en-GB" sz="1285">
                <a:solidFill>
                  <a:schemeClr val="lt1"/>
                </a:solidFill>
              </a:rPr>
              <a:t>Καθηγητής: Πέτρος Ρούσσος</a:t>
            </a:r>
            <a:endParaRPr b="1" sz="1285">
              <a:solidFill>
                <a:schemeClr val="lt1"/>
              </a:solidFill>
            </a:endParaRPr>
          </a:p>
          <a:p>
            <a:pPr indent="0" lvl="0" marL="0" rtl="0" algn="ctr">
              <a:lnSpc>
                <a:spcPct val="145454"/>
              </a:lnSpc>
              <a:spcBef>
                <a:spcPts val="0"/>
              </a:spcBef>
              <a:spcAft>
                <a:spcPts val="0"/>
              </a:spcAft>
              <a:buClr>
                <a:schemeClr val="dk1"/>
              </a:buClr>
              <a:buSzPts val="358"/>
              <a:buFont typeface="Arial"/>
              <a:buNone/>
            </a:pPr>
            <a:r>
              <a:rPr b="1" lang="en-GB" sz="1285">
                <a:solidFill>
                  <a:schemeClr val="lt1"/>
                </a:solidFill>
              </a:rPr>
              <a:t>Άρτεμις Χριστοφίδου (1567202100203)</a:t>
            </a:r>
            <a:endParaRPr b="1" sz="1285">
              <a:solidFill>
                <a:schemeClr val="lt1"/>
              </a:solidFill>
            </a:endParaRPr>
          </a:p>
          <a:p>
            <a:pPr indent="0" lvl="0" marL="0" rtl="0" algn="ctr">
              <a:lnSpc>
                <a:spcPct val="145454"/>
              </a:lnSpc>
              <a:spcBef>
                <a:spcPts val="0"/>
              </a:spcBef>
              <a:spcAft>
                <a:spcPts val="0"/>
              </a:spcAft>
              <a:buClr>
                <a:schemeClr val="dk1"/>
              </a:buClr>
              <a:buSzPts val="358"/>
              <a:buFont typeface="Arial"/>
              <a:buNone/>
            </a:pPr>
            <a:r>
              <a:t/>
            </a:r>
            <a:endParaRPr b="1" sz="1285">
              <a:solidFill>
                <a:schemeClr val="lt1"/>
              </a:solidFill>
            </a:endParaRPr>
          </a:p>
          <a:p>
            <a:pPr indent="0" lvl="0" marL="0" rtl="0" algn="ctr">
              <a:spcBef>
                <a:spcPts val="0"/>
              </a:spcBef>
              <a:spcAft>
                <a:spcPts val="0"/>
              </a:spcAft>
              <a:buSzPts val="358"/>
              <a:buNone/>
            </a:pPr>
            <a:r>
              <a:t/>
            </a:r>
            <a:endParaRPr sz="910"/>
          </a:p>
        </p:txBody>
      </p:sp>
      <p:pic>
        <p:nvPicPr>
          <p:cNvPr id="55" name="Google Shape;55;p13"/>
          <p:cNvPicPr preferRelativeResize="0"/>
          <p:nvPr/>
        </p:nvPicPr>
        <p:blipFill rotWithShape="1">
          <a:blip r:embed="rId3">
            <a:alphaModFix/>
          </a:blip>
          <a:srcRect b="1009" l="0" r="-1286" t="0"/>
          <a:stretch/>
        </p:blipFill>
        <p:spPr>
          <a:xfrm>
            <a:off x="1709088" y="1077775"/>
            <a:ext cx="5569025" cy="3111175"/>
          </a:xfrm>
          <a:prstGeom prst="rect">
            <a:avLst/>
          </a:prstGeom>
          <a:noFill/>
          <a:ln>
            <a:noFill/>
          </a:ln>
        </p:spPr>
      </p:pic>
      <p:sp>
        <p:nvSpPr>
          <p:cNvPr id="56" name="Google Shape;56;p13"/>
          <p:cNvSpPr txBox="1"/>
          <p:nvPr>
            <p:ph type="ctrTitle"/>
          </p:nvPr>
        </p:nvSpPr>
        <p:spPr>
          <a:xfrm>
            <a:off x="1538900" y="0"/>
            <a:ext cx="5903400" cy="111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891"/>
              <a:buFont typeface="Arial"/>
              <a:buNone/>
            </a:pPr>
            <a:r>
              <a:rPr b="1" lang="en-GB" sz="2242">
                <a:solidFill>
                  <a:schemeClr val="lt1"/>
                </a:solidFill>
                <a:latin typeface="Calibri"/>
                <a:ea typeface="Calibri"/>
                <a:cs typeface="Calibri"/>
                <a:sym typeface="Calibri"/>
              </a:rPr>
              <a:t>Πώς μπορεί η Τεχνητή Νοημοσύνη </a:t>
            </a:r>
            <a:endParaRPr b="1" sz="2242">
              <a:solidFill>
                <a:schemeClr val="lt1"/>
              </a:solidFill>
              <a:latin typeface="Calibri"/>
              <a:ea typeface="Calibri"/>
              <a:cs typeface="Calibri"/>
              <a:sym typeface="Calibri"/>
            </a:endParaRPr>
          </a:p>
          <a:p>
            <a:pPr indent="0" lvl="0" marL="0" rtl="0" algn="ctr">
              <a:spcBef>
                <a:spcPts val="0"/>
              </a:spcBef>
              <a:spcAft>
                <a:spcPts val="0"/>
              </a:spcAft>
              <a:buClr>
                <a:schemeClr val="dk1"/>
              </a:buClr>
              <a:buSzPts val="891"/>
              <a:buFont typeface="Arial"/>
              <a:buNone/>
            </a:pPr>
            <a:r>
              <a:rPr b="1" lang="en-GB" sz="2242">
                <a:solidFill>
                  <a:schemeClr val="lt1"/>
                </a:solidFill>
                <a:latin typeface="Calibri"/>
                <a:ea typeface="Calibri"/>
                <a:cs typeface="Calibri"/>
                <a:sym typeface="Calibri"/>
              </a:rPr>
              <a:t>να αλλάξει τον τρόπο που διδάσκουμε σε διαφορετικούς τύπους μαθητών </a:t>
            </a:r>
            <a:endParaRPr sz="388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1000"/>
                                        <p:tgtEl>
                                          <p:spTgt spid="5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2"/>
          <p:cNvSpPr txBox="1"/>
          <p:nvPr>
            <p:ph type="ctrTitle"/>
          </p:nvPr>
        </p:nvSpPr>
        <p:spPr>
          <a:xfrm>
            <a:off x="0" y="-91950"/>
            <a:ext cx="8520600" cy="5934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Clr>
                <a:schemeClr val="dk1"/>
              </a:buClr>
              <a:buSzPct val="34920"/>
              <a:buFont typeface="Arial"/>
              <a:buNone/>
            </a:pPr>
            <a:r>
              <a:rPr b="1" lang="en-GB" sz="3150">
                <a:solidFill>
                  <a:schemeClr val="lt1"/>
                </a:solidFill>
                <a:latin typeface="Calibri"/>
                <a:ea typeface="Calibri"/>
                <a:cs typeface="Calibri"/>
                <a:sym typeface="Calibri"/>
              </a:rPr>
              <a:t>Πώς η Τεχνητή Νοημοσύνη μπορεί να βοηθήσει :</a:t>
            </a:r>
            <a:endParaRPr>
              <a:latin typeface="Calibri"/>
              <a:ea typeface="Calibri"/>
              <a:cs typeface="Calibri"/>
              <a:sym typeface="Calibri"/>
            </a:endParaRPr>
          </a:p>
        </p:txBody>
      </p:sp>
      <p:sp>
        <p:nvSpPr>
          <p:cNvPr id="110" name="Google Shape;110;p22"/>
          <p:cNvSpPr txBox="1"/>
          <p:nvPr>
            <p:ph idx="1" type="subTitle"/>
          </p:nvPr>
        </p:nvSpPr>
        <p:spPr>
          <a:xfrm>
            <a:off x="84750" y="597625"/>
            <a:ext cx="8760900" cy="4505700"/>
          </a:xfrm>
          <a:prstGeom prst="rect">
            <a:avLst/>
          </a:prstGeom>
        </p:spPr>
        <p:txBody>
          <a:bodyPr anchorCtr="0" anchor="t" bIns="91425" lIns="91425" spcFirstLastPara="1" rIns="91425" wrap="square" tIns="91425">
            <a:noAutofit/>
          </a:bodyPr>
          <a:lstStyle/>
          <a:p>
            <a:pPr indent="-311150" lvl="0" marL="457200" rtl="0" algn="l">
              <a:lnSpc>
                <a:spcPct val="100000"/>
              </a:lnSpc>
              <a:spcBef>
                <a:spcPts val="0"/>
              </a:spcBef>
              <a:spcAft>
                <a:spcPts val="0"/>
              </a:spcAft>
              <a:buClr>
                <a:schemeClr val="lt1"/>
              </a:buClr>
              <a:buSzPts val="1300"/>
              <a:buFont typeface="Calibri"/>
              <a:buAutoNum type="arabicPeriod"/>
            </a:pPr>
            <a:r>
              <a:rPr lang="en-GB" sz="1300">
                <a:solidFill>
                  <a:schemeClr val="lt1"/>
                </a:solidFill>
                <a:latin typeface="Calibri"/>
                <a:ea typeface="Calibri"/>
                <a:cs typeface="Calibri"/>
                <a:sym typeface="Calibri"/>
              </a:rPr>
              <a:t>Στους</a:t>
            </a:r>
            <a:r>
              <a:rPr lang="en-GB" sz="1300">
                <a:solidFill>
                  <a:schemeClr val="lt1"/>
                </a:solidFill>
                <a:latin typeface="Calibri"/>
                <a:ea typeface="Calibri"/>
                <a:cs typeface="Calibri"/>
                <a:sym typeface="Calibri"/>
              </a:rPr>
              <a:t> </a:t>
            </a:r>
            <a:r>
              <a:rPr lang="en-GB" sz="1300">
                <a:solidFill>
                  <a:schemeClr val="lt1"/>
                </a:solidFill>
                <a:latin typeface="Calibri"/>
                <a:ea typeface="Calibri"/>
                <a:cs typeface="Calibri"/>
                <a:sym typeface="Calibri"/>
              </a:rPr>
              <a:t>μαθητές χορηγήθηκε το Myers-Briggs Type Indicators (MTBI) ερωτηματολόγιο για να ορίσουν την προσωπικότητα των μαθητών (κυρίως την εσωστρέφεια/εξωστρέφεια)</a:t>
            </a:r>
            <a:endParaRPr sz="1300">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t/>
            </a:r>
            <a:endParaRPr sz="1300">
              <a:solidFill>
                <a:schemeClr val="lt1"/>
              </a:solidFill>
              <a:latin typeface="Calibri"/>
              <a:ea typeface="Calibri"/>
              <a:cs typeface="Calibri"/>
              <a:sym typeface="Calibri"/>
            </a:endParaRPr>
          </a:p>
          <a:p>
            <a:pPr indent="-311150" lvl="0" marL="457200" rtl="0" algn="l">
              <a:lnSpc>
                <a:spcPct val="100000"/>
              </a:lnSpc>
              <a:spcBef>
                <a:spcPts val="0"/>
              </a:spcBef>
              <a:spcAft>
                <a:spcPts val="0"/>
              </a:spcAft>
              <a:buClr>
                <a:schemeClr val="lt1"/>
              </a:buClr>
              <a:buSzPts val="1300"/>
              <a:buFont typeface="Calibri"/>
              <a:buAutoNum type="arabicPeriod"/>
            </a:pPr>
            <a:r>
              <a:rPr lang="en-GB" sz="1300">
                <a:solidFill>
                  <a:schemeClr val="lt1"/>
                </a:solidFill>
                <a:latin typeface="Calibri"/>
                <a:ea typeface="Calibri"/>
                <a:cs typeface="Calibri"/>
                <a:sym typeface="Calibri"/>
              </a:rPr>
              <a:t>Στη συνέχεια χορηγήθηκε ένα τεστ ομιλίας ως προ-τεστ που εξετάζει την προφορά, γραμματική, κατανόηση, ευχέρεια και το λεξιλόγιο. </a:t>
            </a:r>
            <a:endParaRPr sz="1300">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t/>
            </a:r>
            <a:endParaRPr sz="1300">
              <a:solidFill>
                <a:schemeClr val="lt1"/>
              </a:solidFill>
              <a:latin typeface="Calibri"/>
              <a:ea typeface="Calibri"/>
              <a:cs typeface="Calibri"/>
              <a:sym typeface="Calibri"/>
            </a:endParaRPr>
          </a:p>
          <a:p>
            <a:pPr indent="-311150" lvl="0" marL="457200" rtl="0" algn="l">
              <a:lnSpc>
                <a:spcPct val="100000"/>
              </a:lnSpc>
              <a:spcBef>
                <a:spcPts val="0"/>
              </a:spcBef>
              <a:spcAft>
                <a:spcPts val="0"/>
              </a:spcAft>
              <a:buClr>
                <a:schemeClr val="lt1"/>
              </a:buClr>
              <a:buSzPts val="1300"/>
              <a:buFont typeface="Calibri"/>
              <a:buAutoNum type="arabicPeriod"/>
            </a:pPr>
            <a:r>
              <a:rPr lang="en-GB" sz="1300">
                <a:solidFill>
                  <a:schemeClr val="lt1"/>
                </a:solidFill>
                <a:latin typeface="Calibri"/>
                <a:ea typeface="Calibri"/>
                <a:cs typeface="Calibri"/>
                <a:sym typeface="Calibri"/>
              </a:rPr>
              <a:t>Ύστερα οι εσωστρεφείς μαθητές χρησιμοποίησαν εφαρμογές τεχνητής νοημοσύνης για την εξάσκηση της ομιλίας τους στην αγγλική γλώσσα, εντός και εκτός της τάξης, μέσω εφαρμογών AI, όπως το ELSA Speak, Duolingo και Orai. Εξασκήθηκαν πλήρως στην ομιλία τους όχι μόνο μέσω εφαρμογών τεχνητής νοημοσύνης, αλλά και στην ομιλία με τους φίλους τους και συμμετείχαν ενεργά στη τάξη.</a:t>
            </a:r>
            <a:endParaRPr sz="1300">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t/>
            </a:r>
            <a:endParaRPr sz="1300">
              <a:solidFill>
                <a:schemeClr val="lt1"/>
              </a:solidFill>
              <a:latin typeface="Calibri"/>
              <a:ea typeface="Calibri"/>
              <a:cs typeface="Calibri"/>
              <a:sym typeface="Calibri"/>
            </a:endParaRPr>
          </a:p>
          <a:p>
            <a:pPr indent="-311150" lvl="0" marL="457200" rtl="0" algn="l">
              <a:lnSpc>
                <a:spcPct val="100000"/>
              </a:lnSpc>
              <a:spcBef>
                <a:spcPts val="0"/>
              </a:spcBef>
              <a:spcAft>
                <a:spcPts val="0"/>
              </a:spcAft>
              <a:buClr>
                <a:schemeClr val="lt1"/>
              </a:buClr>
              <a:buSzPts val="1300"/>
              <a:buFont typeface="Calibri"/>
              <a:buAutoNum type="arabicPeriod"/>
            </a:pPr>
            <a:r>
              <a:rPr lang="en-GB" sz="1300">
                <a:solidFill>
                  <a:schemeClr val="lt1"/>
                </a:solidFill>
                <a:latin typeface="Calibri"/>
                <a:ea typeface="Calibri"/>
                <a:cs typeface="Calibri"/>
                <a:sym typeface="Calibri"/>
              </a:rPr>
              <a:t>Το μετα-τεστ αξιολόγησε την ικανότητα ομιλίας των μαθητών μετά τη χρήση των εφαρμογών AI. </a:t>
            </a:r>
            <a:endParaRPr sz="1300">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rPr lang="en-GB" sz="1300">
                <a:solidFill>
                  <a:schemeClr val="lt1"/>
                </a:solidFill>
                <a:latin typeface="Calibri"/>
                <a:ea typeface="Calibri"/>
                <a:cs typeface="Calibri"/>
                <a:sym typeface="Calibri"/>
              </a:rPr>
              <a:t>Τα αποτελέσματα έδειξαν σημαντική βελτίωση μεταξύ των αποτελεσμάτων του προ-τεστ και του μετα-τεστ των εσωστρεφών μαθητών. </a:t>
            </a:r>
            <a:endParaRPr sz="1300">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t/>
            </a:r>
            <a:endParaRPr sz="1300">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t/>
            </a:r>
            <a:endParaRPr sz="1300">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t/>
            </a:r>
            <a:endParaRPr sz="1300">
              <a:solidFill>
                <a:schemeClr val="lt1"/>
              </a:solidFill>
              <a:latin typeface="Calibri"/>
              <a:ea typeface="Calibri"/>
              <a:cs typeface="Calibri"/>
              <a:sym typeface="Calibri"/>
            </a:endParaRPr>
          </a:p>
          <a:p>
            <a:pPr indent="0" lvl="0" marL="914400" rtl="0" algn="l">
              <a:lnSpc>
                <a:spcPct val="100000"/>
              </a:lnSpc>
              <a:spcBef>
                <a:spcPts val="0"/>
              </a:spcBef>
              <a:spcAft>
                <a:spcPts val="0"/>
              </a:spcAft>
              <a:buNone/>
            </a:pPr>
            <a:r>
              <a:t/>
            </a:r>
            <a:endParaRPr b="1" sz="13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11" st="1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3"/>
          <p:cNvSpPr txBox="1"/>
          <p:nvPr>
            <p:ph type="ctrTitle"/>
          </p:nvPr>
        </p:nvSpPr>
        <p:spPr>
          <a:xfrm>
            <a:off x="263100" y="200300"/>
            <a:ext cx="8520600" cy="554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t/>
            </a:r>
            <a:endParaRPr sz="3080"/>
          </a:p>
        </p:txBody>
      </p:sp>
      <p:sp>
        <p:nvSpPr>
          <p:cNvPr id="116" name="Google Shape;116;p23"/>
          <p:cNvSpPr txBox="1"/>
          <p:nvPr>
            <p:ph idx="1" type="subTitle"/>
          </p:nvPr>
        </p:nvSpPr>
        <p:spPr>
          <a:xfrm>
            <a:off x="263100" y="520200"/>
            <a:ext cx="8520600" cy="4103100"/>
          </a:xfrm>
          <a:prstGeom prst="rect">
            <a:avLst/>
          </a:prstGeom>
        </p:spPr>
        <p:txBody>
          <a:bodyPr anchorCtr="0" anchor="t" bIns="91425" lIns="91425" spcFirstLastPara="1" rIns="91425" wrap="square" tIns="91425">
            <a:normAutofit fontScale="25000" lnSpcReduction="20000"/>
          </a:bodyPr>
          <a:lstStyle/>
          <a:p>
            <a:pPr indent="0" lvl="0" marL="0" marR="38100" rtl="0" algn="l">
              <a:lnSpc>
                <a:spcPct val="100000"/>
              </a:lnSpc>
              <a:spcBef>
                <a:spcPts val="0"/>
              </a:spcBef>
              <a:spcAft>
                <a:spcPts val="0"/>
              </a:spcAft>
              <a:buNone/>
            </a:pPr>
            <a:r>
              <a:t/>
            </a:r>
            <a:endParaRPr sz="4800">
              <a:solidFill>
                <a:schemeClr val="lt1"/>
              </a:solidFill>
              <a:latin typeface="Calibri"/>
              <a:ea typeface="Calibri"/>
              <a:cs typeface="Calibri"/>
              <a:sym typeface="Calibri"/>
            </a:endParaRPr>
          </a:p>
          <a:p>
            <a:pPr indent="-304800" lvl="0" marL="457200" rtl="0" algn="l">
              <a:spcBef>
                <a:spcPts val="0"/>
              </a:spcBef>
              <a:spcAft>
                <a:spcPts val="0"/>
              </a:spcAft>
              <a:buClr>
                <a:schemeClr val="lt1"/>
              </a:buClr>
              <a:buSzPct val="100000"/>
              <a:buFont typeface="Calibri"/>
              <a:buChar char="➔"/>
            </a:pPr>
            <a:r>
              <a:rPr lang="en-GB" sz="4800">
                <a:solidFill>
                  <a:schemeClr val="lt1"/>
                </a:solidFill>
                <a:latin typeface="Calibri"/>
                <a:ea typeface="Calibri"/>
                <a:cs typeface="Calibri"/>
                <a:sym typeface="Calibri"/>
              </a:rPr>
              <a:t>Συμπεράσματα: Οι εφαρμογές τεχνητής νοημοσύνης ήταν αποτελεσματικές στην ενίσχυση της ικανότητας ομιλίας των εσωστρεφών μαθητών. Υπήρξε σημαντική βελτίωση στην ικανότητα ομιλίας τους μετά τη χρήση εφαρμογών τεχνητής νοημοσύνης για αγγλόφωνη ομιλία.</a:t>
            </a:r>
            <a:endParaRPr b="1" sz="4800">
              <a:solidFill>
                <a:schemeClr val="lt1"/>
              </a:solidFill>
              <a:latin typeface="Calibri"/>
              <a:ea typeface="Calibri"/>
              <a:cs typeface="Calibri"/>
              <a:sym typeface="Calibri"/>
            </a:endParaRPr>
          </a:p>
          <a:p>
            <a:pPr indent="0" lvl="0" marL="914400" rtl="0" algn="l">
              <a:lnSpc>
                <a:spcPct val="100000"/>
              </a:lnSpc>
              <a:spcBef>
                <a:spcPts val="0"/>
              </a:spcBef>
              <a:spcAft>
                <a:spcPts val="0"/>
              </a:spcAft>
              <a:buNone/>
            </a:pPr>
            <a:r>
              <a:t/>
            </a:r>
            <a:endParaRPr sz="48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ct val="100000"/>
              <a:buFont typeface="Calibri"/>
              <a:buChar char="➔"/>
            </a:pPr>
            <a:r>
              <a:rPr lang="en-GB" sz="4800">
                <a:solidFill>
                  <a:schemeClr val="lt1"/>
                </a:solidFill>
                <a:latin typeface="Calibri"/>
                <a:ea typeface="Calibri"/>
                <a:cs typeface="Calibri"/>
                <a:sym typeface="Calibri"/>
              </a:rPr>
              <a:t>Έτσι, οι ερευνητές ενθαρρύνονται να χρησιμοποιήσουν εφαρμογές τεχνητής νοημοσύνης για την επίλυση του προβλήματος που αντιμετωπίζουν οι εσωστρεφείς μαθητές στην ομιλία. </a:t>
            </a:r>
            <a:endParaRPr sz="4800">
              <a:solidFill>
                <a:schemeClr val="lt1"/>
              </a:solidFill>
              <a:latin typeface="Calibri"/>
              <a:ea typeface="Calibri"/>
              <a:cs typeface="Calibri"/>
              <a:sym typeface="Calibri"/>
            </a:endParaRPr>
          </a:p>
          <a:p>
            <a:pPr indent="0" lvl="0" marL="914400" rtl="0" algn="l">
              <a:lnSpc>
                <a:spcPct val="100000"/>
              </a:lnSpc>
              <a:spcBef>
                <a:spcPts val="0"/>
              </a:spcBef>
              <a:spcAft>
                <a:spcPts val="0"/>
              </a:spcAft>
              <a:buNone/>
            </a:pPr>
            <a:r>
              <a:t/>
            </a:r>
            <a:endParaRPr sz="48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ct val="100000"/>
              <a:buFont typeface="Calibri"/>
              <a:buChar char="➔"/>
            </a:pPr>
            <a:r>
              <a:rPr lang="en-GB" sz="4800">
                <a:solidFill>
                  <a:schemeClr val="lt1"/>
                </a:solidFill>
                <a:latin typeface="Calibri"/>
                <a:ea typeface="Calibri"/>
                <a:cs typeface="Calibri"/>
                <a:sym typeface="Calibri"/>
              </a:rPr>
              <a:t>Η επίδραση της τεχνητής νοημοσύνης συμβάλλει στην ενίσχυση των δεξιοτήτων προφορικής επικοινωνίας.</a:t>
            </a:r>
            <a:endParaRPr sz="48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ct val="100000"/>
              <a:buFont typeface="Calibri"/>
              <a:buChar char="➔"/>
            </a:pPr>
            <a:r>
              <a:rPr lang="en-GB" sz="4800">
                <a:solidFill>
                  <a:schemeClr val="lt1"/>
                </a:solidFill>
                <a:latin typeface="Calibri"/>
                <a:ea typeface="Calibri"/>
                <a:cs typeface="Calibri"/>
                <a:sym typeface="Calibri"/>
              </a:rPr>
              <a:t>Παρέχει στους μαθητές διάφορες ευκαιρίες για προφορική πρακτική. Επιπλέον, τους δίνει τη δυνατότητα να ξεπεράσουν τις προκλήσεις και τις δυσκολίες που μπορεί να αντιμετωπίσουν στον προφορικό λόγο.</a:t>
            </a:r>
            <a:endParaRPr sz="4800">
              <a:solidFill>
                <a:schemeClr val="lt1"/>
              </a:solidFill>
              <a:latin typeface="Calibri"/>
              <a:ea typeface="Calibri"/>
              <a:cs typeface="Calibri"/>
              <a:sym typeface="Calibri"/>
            </a:endParaRPr>
          </a:p>
          <a:p>
            <a:pPr indent="0" lvl="0" marL="457200" rtl="0" algn="l">
              <a:lnSpc>
                <a:spcPct val="80000"/>
              </a:lnSpc>
              <a:spcBef>
                <a:spcPts val="0"/>
              </a:spcBef>
              <a:spcAft>
                <a:spcPts val="0"/>
              </a:spcAft>
              <a:buNone/>
            </a:pPr>
            <a:r>
              <a:t/>
            </a:r>
            <a:endParaRPr sz="4800">
              <a:solidFill>
                <a:schemeClr val="lt1"/>
              </a:solidFill>
              <a:latin typeface="Calibri"/>
              <a:ea typeface="Calibri"/>
              <a:cs typeface="Calibri"/>
              <a:sym typeface="Calibri"/>
            </a:endParaRPr>
          </a:p>
          <a:p>
            <a:pPr indent="-304800" lvl="0" marL="457200" rtl="0" algn="l">
              <a:lnSpc>
                <a:spcPct val="80000"/>
              </a:lnSpc>
              <a:spcBef>
                <a:spcPts val="0"/>
              </a:spcBef>
              <a:spcAft>
                <a:spcPts val="0"/>
              </a:spcAft>
              <a:buClr>
                <a:schemeClr val="lt1"/>
              </a:buClr>
              <a:buSzPct val="100000"/>
              <a:buFont typeface="Calibri"/>
              <a:buChar char="➔"/>
            </a:pPr>
            <a:r>
              <a:rPr lang="en-GB" sz="4800">
                <a:solidFill>
                  <a:schemeClr val="lt1"/>
                </a:solidFill>
                <a:latin typeface="Calibri"/>
                <a:ea typeface="Calibri"/>
                <a:cs typeface="Calibri"/>
                <a:sym typeface="Calibri"/>
              </a:rPr>
              <a:t>Οι περισσότεροι από τους μαθητές (87,5%) θεωρούν εξαιρετική ή καλή εμπειρία τη χρήση της τεχνητής νοημοσύνης μέσα σε μια τάξη.</a:t>
            </a:r>
            <a:endParaRPr sz="4800">
              <a:solidFill>
                <a:schemeClr val="lt1"/>
              </a:solidFill>
              <a:latin typeface="Calibri"/>
              <a:ea typeface="Calibri"/>
              <a:cs typeface="Calibri"/>
              <a:sym typeface="Calibri"/>
            </a:endParaRPr>
          </a:p>
          <a:p>
            <a:pPr indent="0" lvl="0" marL="914400" rtl="0" algn="l">
              <a:lnSpc>
                <a:spcPct val="100000"/>
              </a:lnSpc>
              <a:spcBef>
                <a:spcPts val="0"/>
              </a:spcBef>
              <a:spcAft>
                <a:spcPts val="0"/>
              </a:spcAft>
              <a:buNone/>
            </a:pPr>
            <a:r>
              <a:t/>
            </a:r>
            <a:endParaRPr sz="48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ct val="100000"/>
              <a:buFont typeface="Calibri"/>
              <a:buChar char="➔"/>
            </a:pPr>
            <a:r>
              <a:rPr lang="en-GB" sz="4800">
                <a:solidFill>
                  <a:schemeClr val="lt1"/>
                </a:solidFill>
                <a:latin typeface="Calibri"/>
                <a:ea typeface="Calibri"/>
                <a:cs typeface="Calibri"/>
                <a:sym typeface="Calibri"/>
              </a:rPr>
              <a:t>Η τεχνητή νοημοσύνη μπορεί να χρησιμοποιηθεί χωρίς την παρουσία δασκάλων, καθώς δίνει τη δυνατότητα στους μαθητές να μελετούν αυτόνομα και να λαμβάνουν εξατομικευμένη ανατροφοδότηση (Miechael, 2016; Underwood &amp; Luckin, 2011; Wang, 2019).</a:t>
            </a:r>
            <a:endParaRPr sz="48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ct val="100000"/>
              <a:buFont typeface="Calibri"/>
              <a:buChar char="➔"/>
            </a:pPr>
            <a:r>
              <a:rPr lang="en-GB" sz="4800">
                <a:solidFill>
                  <a:schemeClr val="lt1"/>
                </a:solidFill>
                <a:latin typeface="Calibri"/>
                <a:ea typeface="Calibri"/>
                <a:cs typeface="Calibri"/>
                <a:sym typeface="Calibri"/>
              </a:rPr>
              <a:t>Η τεχνητή νοημοσύνη όχι μόνο παρακινεί</a:t>
            </a:r>
            <a:r>
              <a:rPr lang="en-GB" sz="4800">
                <a:solidFill>
                  <a:srgbClr val="FFFF00"/>
                </a:solidFill>
                <a:latin typeface="Calibri"/>
                <a:ea typeface="Calibri"/>
                <a:cs typeface="Calibri"/>
                <a:sym typeface="Calibri"/>
              </a:rPr>
              <a:t> μαθητές που έχουν διαφορετικά στυλ μάθησης</a:t>
            </a:r>
            <a:r>
              <a:rPr lang="en-GB" sz="4800">
                <a:solidFill>
                  <a:schemeClr val="lt1"/>
                </a:solidFill>
                <a:latin typeface="Calibri"/>
                <a:ea typeface="Calibri"/>
                <a:cs typeface="Calibri"/>
                <a:sym typeface="Calibri"/>
              </a:rPr>
              <a:t>, αλλά προάγει επίσης την αυτόνομη μάθηση των μαθητών, παρακολουθεί τις επιδόσεις τους και αξιολογεί τις δεξιότητές τους (Fahimirad &amp; Kotamjani, 2017). </a:t>
            </a:r>
            <a:endParaRPr sz="4800">
              <a:solidFill>
                <a:schemeClr val="lt1"/>
              </a:solidFill>
              <a:latin typeface="Calibri"/>
              <a:ea typeface="Calibri"/>
              <a:cs typeface="Calibri"/>
              <a:sym typeface="Calibri"/>
            </a:endParaRPr>
          </a:p>
          <a:p>
            <a:pPr indent="0" lvl="0" marL="914400" rtl="0" algn="l">
              <a:lnSpc>
                <a:spcPct val="100000"/>
              </a:lnSpc>
              <a:spcBef>
                <a:spcPts val="0"/>
              </a:spcBef>
              <a:spcAft>
                <a:spcPts val="0"/>
              </a:spcAft>
              <a:buNone/>
            </a:pPr>
            <a:r>
              <a:t/>
            </a:r>
            <a:endParaRPr sz="48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ct val="100000"/>
              <a:buFont typeface="Calibri"/>
              <a:buChar char="➔"/>
            </a:pPr>
            <a:r>
              <a:rPr lang="en-GB" sz="4800">
                <a:solidFill>
                  <a:schemeClr val="lt1"/>
                </a:solidFill>
                <a:latin typeface="Calibri"/>
                <a:ea typeface="Calibri"/>
                <a:cs typeface="Calibri"/>
                <a:sym typeface="Calibri"/>
              </a:rPr>
              <a:t>Εν τούτοις, οι εφαρμογές τεχνητής νοημοσύνης δεν μπορούν να υποκαταστήσουν πλήρως τον ρόλο των δασκάλων.</a:t>
            </a:r>
            <a:endParaRPr sz="4800">
              <a:solidFill>
                <a:schemeClr val="lt1"/>
              </a:solidFill>
              <a:latin typeface="Calibri"/>
              <a:ea typeface="Calibri"/>
              <a:cs typeface="Calibri"/>
              <a:sym typeface="Calibri"/>
            </a:endParaRPr>
          </a:p>
          <a:p>
            <a:pPr indent="0" lvl="0" marL="0" marR="38100" rtl="0" algn="l">
              <a:lnSpc>
                <a:spcPct val="100000"/>
              </a:lnSpc>
              <a:spcBef>
                <a:spcPts val="0"/>
              </a:spcBef>
              <a:spcAft>
                <a:spcPts val="0"/>
              </a:spcAft>
              <a:buNone/>
            </a:pPr>
            <a:r>
              <a:t/>
            </a:r>
            <a:endParaRPr sz="4800">
              <a:solidFill>
                <a:schemeClr val="lt1"/>
              </a:solidFill>
              <a:latin typeface="Calibri"/>
              <a:ea typeface="Calibri"/>
              <a:cs typeface="Calibri"/>
              <a:sym typeface="Calibri"/>
            </a:endParaRPr>
          </a:p>
          <a:p>
            <a:pPr indent="-304800" lvl="0" marL="457200" marR="38100" rtl="0" algn="l">
              <a:lnSpc>
                <a:spcPct val="100000"/>
              </a:lnSpc>
              <a:spcBef>
                <a:spcPts val="0"/>
              </a:spcBef>
              <a:spcAft>
                <a:spcPts val="0"/>
              </a:spcAft>
              <a:buClr>
                <a:schemeClr val="lt1"/>
              </a:buClr>
              <a:buSzPct val="100000"/>
              <a:buFont typeface="Calibri"/>
              <a:buChar char="➔"/>
            </a:pPr>
            <a:r>
              <a:rPr lang="en-GB" sz="4800">
                <a:solidFill>
                  <a:schemeClr val="lt1"/>
                </a:solidFill>
                <a:latin typeface="Calibri"/>
                <a:ea typeface="Calibri"/>
                <a:cs typeface="Calibri"/>
                <a:sym typeface="Calibri"/>
              </a:rPr>
              <a:t>Η ενσωμάτωση της τεχνολογίας, όπως διαδραστικές παρουσιάσεις πολυμέσων ή διαδικτυακά φόρουμ, υποστηρίζει περαιτέρω διαφορετικούς τρόπους εκμάθησης.</a:t>
            </a:r>
            <a:r>
              <a:rPr lang="en-GB" sz="4800">
                <a:solidFill>
                  <a:schemeClr val="lt1"/>
                </a:solidFill>
                <a:latin typeface="Calibri"/>
                <a:ea typeface="Calibri"/>
                <a:cs typeface="Calibri"/>
                <a:sym typeface="Calibri"/>
              </a:rPr>
              <a:t> Οι ομαδικές δραστηριότητες ωφελούν τους εξωστρεφείς μαθητές ενθαρρύνοντας την αλληλεπίδραση και τη συζήτηση.</a:t>
            </a:r>
            <a:r>
              <a:rPr lang="en-GB" sz="4800">
                <a:solidFill>
                  <a:schemeClr val="lt1"/>
                </a:solidFill>
                <a:latin typeface="Calibri"/>
                <a:ea typeface="Calibri"/>
                <a:cs typeface="Calibri"/>
                <a:sym typeface="Calibri"/>
              </a:rPr>
              <a:t> Αντίθετα, οι </a:t>
            </a:r>
            <a:r>
              <a:rPr lang="en-GB" sz="4800">
                <a:solidFill>
                  <a:srgbClr val="FFFF00"/>
                </a:solidFill>
                <a:latin typeface="Calibri"/>
                <a:ea typeface="Calibri"/>
                <a:cs typeface="Calibri"/>
                <a:sym typeface="Calibri"/>
              </a:rPr>
              <a:t>μοναχικοί μαθητές</a:t>
            </a:r>
            <a:r>
              <a:rPr lang="en-GB" sz="4800">
                <a:solidFill>
                  <a:schemeClr val="lt1"/>
                </a:solidFill>
                <a:latin typeface="Calibri"/>
                <a:ea typeface="Calibri"/>
                <a:cs typeface="Calibri"/>
                <a:sym typeface="Calibri"/>
              </a:rPr>
              <a:t> μπορεί να οφεληθούν σε περιβάλλοντα όπου μπορούν να εργαστούν ανεξάρτητα.</a:t>
            </a:r>
            <a:endParaRPr sz="4800">
              <a:solidFill>
                <a:schemeClr val="lt1"/>
              </a:solidFill>
              <a:latin typeface="Calibri"/>
              <a:ea typeface="Calibri"/>
              <a:cs typeface="Calibri"/>
              <a:sym typeface="Calibri"/>
            </a:endParaRPr>
          </a:p>
          <a:p>
            <a:pPr indent="0" lvl="0" marL="0" marR="38100" rtl="0" algn="l">
              <a:lnSpc>
                <a:spcPct val="128571"/>
              </a:lnSpc>
              <a:spcBef>
                <a:spcPts val="0"/>
              </a:spcBef>
              <a:spcAft>
                <a:spcPts val="0"/>
              </a:spcAft>
              <a:buNone/>
            </a:pPr>
            <a:r>
              <a:t/>
            </a:r>
            <a:endParaRPr sz="5300">
              <a:solidFill>
                <a:srgbClr val="1F1F1F"/>
              </a:solidFill>
              <a:highlight>
                <a:srgbClr val="F8F9FA"/>
              </a:highlight>
              <a:latin typeface="Calibri"/>
              <a:ea typeface="Calibri"/>
              <a:cs typeface="Calibri"/>
              <a:sym typeface="Calibri"/>
            </a:endParaRPr>
          </a:p>
          <a:p>
            <a:pPr indent="0" lvl="0" marL="0" rtl="0" algn="l">
              <a:lnSpc>
                <a:spcPct val="115000"/>
              </a:lnSpc>
              <a:spcBef>
                <a:spcPts val="0"/>
              </a:spcBef>
              <a:spcAft>
                <a:spcPts val="0"/>
              </a:spcAft>
              <a:buNone/>
            </a:pPr>
            <a:r>
              <a:t/>
            </a:r>
            <a:endParaRPr sz="3300">
              <a:solidFill>
                <a:srgbClr val="1F1F1F"/>
              </a:solidFill>
              <a:highlight>
                <a:srgbClr val="F8F9FA"/>
              </a:highlight>
              <a:latin typeface="Calibri"/>
              <a:ea typeface="Calibri"/>
              <a:cs typeface="Calibri"/>
              <a:sym typeface="Calibri"/>
            </a:endParaRPr>
          </a:p>
          <a:p>
            <a:pPr indent="0" lvl="0" marL="0" marR="38100" rtl="0" algn="l">
              <a:lnSpc>
                <a:spcPct val="128571"/>
              </a:lnSpc>
              <a:spcBef>
                <a:spcPts val="0"/>
              </a:spcBef>
              <a:spcAft>
                <a:spcPts val="0"/>
              </a:spcAft>
              <a:buClr>
                <a:schemeClr val="dk1"/>
              </a:buClr>
              <a:buSzPts val="275"/>
              <a:buFont typeface="Arial"/>
              <a:buNone/>
            </a:pPr>
            <a:r>
              <a:t/>
            </a:r>
            <a:endParaRPr sz="5300">
              <a:solidFill>
                <a:srgbClr val="1F1F1F"/>
              </a:solidFill>
              <a:highlight>
                <a:srgbClr val="F8F9FA"/>
              </a:highlight>
              <a:latin typeface="Calibri"/>
              <a:ea typeface="Calibri"/>
              <a:cs typeface="Calibri"/>
              <a:sym typeface="Calibri"/>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1" st="1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2" st="1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3" st="1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4" st="1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5" st="1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6" st="1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7" st="1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8" st="1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19" st="1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xEl>
                                              <p:pRg end="20" st="2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4"/>
          <p:cNvSpPr txBox="1"/>
          <p:nvPr>
            <p:ph idx="1" type="subTitle"/>
          </p:nvPr>
        </p:nvSpPr>
        <p:spPr>
          <a:xfrm>
            <a:off x="258325" y="517325"/>
            <a:ext cx="8520600" cy="4481100"/>
          </a:xfrm>
          <a:prstGeom prst="rect">
            <a:avLst/>
          </a:prstGeom>
        </p:spPr>
        <p:txBody>
          <a:bodyPr anchorCtr="0" anchor="t" bIns="91425" lIns="91425" spcFirstLastPara="1" rIns="91425" wrap="square" tIns="91425">
            <a:normAutofit/>
          </a:bodyPr>
          <a:lstStyle/>
          <a:p>
            <a:pPr indent="0" lvl="0" marL="0" rtl="0" algn="l">
              <a:lnSpc>
                <a:spcPct val="100830"/>
              </a:lnSpc>
              <a:spcBef>
                <a:spcPts val="0"/>
              </a:spcBef>
              <a:spcAft>
                <a:spcPts val="0"/>
              </a:spcAft>
              <a:buClr>
                <a:schemeClr val="dk1"/>
              </a:buClr>
              <a:buSzPts val="1100"/>
              <a:buFont typeface="Arial"/>
              <a:buNone/>
            </a:pPr>
            <a:r>
              <a:t/>
            </a:r>
            <a:endParaRPr sz="1400">
              <a:solidFill>
                <a:schemeClr val="lt1"/>
              </a:solidFill>
              <a:latin typeface="Calibri"/>
              <a:ea typeface="Calibri"/>
              <a:cs typeface="Calibri"/>
              <a:sym typeface="Calibri"/>
            </a:endParaRPr>
          </a:p>
          <a:p>
            <a:pPr indent="-304800" lvl="0" marL="457200" rtl="0" algn="l">
              <a:spcBef>
                <a:spcPts val="0"/>
              </a:spcBef>
              <a:spcAft>
                <a:spcPts val="0"/>
              </a:spcAft>
              <a:buClr>
                <a:schemeClr val="lt1"/>
              </a:buClr>
              <a:buSzPts val="1200"/>
              <a:buFont typeface="Calibri"/>
              <a:buChar char="●"/>
            </a:pPr>
            <a:r>
              <a:rPr lang="en-GB" sz="1200">
                <a:solidFill>
                  <a:schemeClr val="lt1"/>
                </a:solidFill>
                <a:latin typeface="Calibri"/>
                <a:ea typeface="Calibri"/>
                <a:cs typeface="Calibri"/>
                <a:sym typeface="Calibri"/>
              </a:rPr>
              <a:t>Οι Warman et al. (2023) ερεύνησαν τον ρόλο των εφαρμογών AI σε εσωστρεφείς μαθητές. Ανακάλυψαν ότι η χρήση της τεχνητής νοημοσύνης στη διδασκαλία των Αγγλικών προωθεί τα κίνητρα των εσωστρεφών μαθητών και τους ενθαρρύνει να χρησιμοποιούν περισσότερα στυλ μάθησης.  </a:t>
            </a:r>
            <a:endParaRPr sz="1200">
              <a:solidFill>
                <a:schemeClr val="lt1"/>
              </a:solidFill>
              <a:latin typeface="Calibri"/>
              <a:ea typeface="Calibri"/>
              <a:cs typeface="Calibri"/>
              <a:sym typeface="Calibri"/>
            </a:endParaRPr>
          </a:p>
          <a:p>
            <a:pPr indent="0" lvl="0" marL="457200" rtl="0" algn="l">
              <a:spcBef>
                <a:spcPts val="0"/>
              </a:spcBef>
              <a:spcAft>
                <a:spcPts val="0"/>
              </a:spcAft>
              <a:buClr>
                <a:schemeClr val="dk1"/>
              </a:buClr>
              <a:buSzPts val="935"/>
              <a:buFont typeface="Arial"/>
              <a:buNone/>
            </a:pPr>
            <a:r>
              <a:t/>
            </a:r>
            <a:endParaRPr sz="1200">
              <a:solidFill>
                <a:schemeClr val="lt1"/>
              </a:solidFill>
              <a:latin typeface="Calibri"/>
              <a:ea typeface="Calibri"/>
              <a:cs typeface="Calibri"/>
              <a:sym typeface="Calibri"/>
            </a:endParaRPr>
          </a:p>
          <a:p>
            <a:pPr indent="-304800" lvl="0" marL="457200" rtl="0" algn="l">
              <a:spcBef>
                <a:spcPts val="0"/>
              </a:spcBef>
              <a:spcAft>
                <a:spcPts val="0"/>
              </a:spcAft>
              <a:buClr>
                <a:schemeClr val="lt1"/>
              </a:buClr>
              <a:buSzPts val="1200"/>
              <a:buFont typeface="Calibri"/>
              <a:buChar char="●"/>
            </a:pPr>
            <a:r>
              <a:rPr lang="en-GB" sz="1200">
                <a:solidFill>
                  <a:schemeClr val="lt1"/>
                </a:solidFill>
                <a:latin typeface="Calibri"/>
                <a:ea typeface="Calibri"/>
                <a:cs typeface="Calibri"/>
                <a:sym typeface="Calibri"/>
              </a:rPr>
              <a:t>Μια άλλη έρευνα από τους Yin και Wei (2023) κατέληξε στο συμπέρασμα ότι η δημιουργία έξυπνων συστημάτων βοηθά τους μαθητές να βελτιώσουν την προφορά, την ακρίβεια και την ευχέρεια, γεγονός που οδηγεί στην ανάπτυξη των δεξιοτήτων ομιλίας και ακρόασης.</a:t>
            </a:r>
            <a:endParaRPr sz="1200">
              <a:solidFill>
                <a:schemeClr val="lt1"/>
              </a:solidFill>
              <a:latin typeface="Calibri"/>
              <a:ea typeface="Calibri"/>
              <a:cs typeface="Calibri"/>
              <a:sym typeface="Calibri"/>
            </a:endParaRPr>
          </a:p>
          <a:p>
            <a:pPr indent="0" lvl="0" marL="457200" rtl="0" algn="l">
              <a:spcBef>
                <a:spcPts val="0"/>
              </a:spcBef>
              <a:spcAft>
                <a:spcPts val="0"/>
              </a:spcAft>
              <a:buNone/>
            </a:pPr>
            <a:r>
              <a:t/>
            </a:r>
            <a:endParaRPr sz="1200">
              <a:solidFill>
                <a:schemeClr val="lt1"/>
              </a:solidFill>
              <a:latin typeface="Calibri"/>
              <a:ea typeface="Calibri"/>
              <a:cs typeface="Calibri"/>
              <a:sym typeface="Calibri"/>
            </a:endParaRPr>
          </a:p>
          <a:p>
            <a:pPr indent="-304800" lvl="0" marL="457200" rtl="0" algn="l">
              <a:spcBef>
                <a:spcPts val="0"/>
              </a:spcBef>
              <a:spcAft>
                <a:spcPts val="0"/>
              </a:spcAft>
              <a:buClr>
                <a:schemeClr val="lt1"/>
              </a:buClr>
              <a:buSzPts val="1200"/>
              <a:buFont typeface="Calibri"/>
              <a:buChar char="●"/>
            </a:pPr>
            <a:r>
              <a:rPr lang="en-GB" sz="1200">
                <a:solidFill>
                  <a:schemeClr val="lt1"/>
                </a:solidFill>
                <a:latin typeface="Calibri"/>
                <a:ea typeface="Calibri"/>
                <a:cs typeface="Calibri"/>
                <a:sym typeface="Calibri"/>
              </a:rPr>
              <a:t>Οι Hoang et al. (2023) διερεύνησαν τον αντίκτυπο των chatbots AI στην προφορά των μαθητών επαγγελματικής εκπαίδευσης.  Κατέληξαν στο συμπέρασμα ότι τα chatbots AI (Mission Fluent) έχουν σημαντική επιρροή στη βελτίωση των δεξιοτήτων προφοράς των επαγγελματικών μαθητών.</a:t>
            </a:r>
            <a:endParaRPr sz="1200">
              <a:solidFill>
                <a:schemeClr val="lt1"/>
              </a:solidFill>
              <a:latin typeface="Calibri"/>
              <a:ea typeface="Calibri"/>
              <a:cs typeface="Calibri"/>
              <a:sym typeface="Calibri"/>
            </a:endParaRPr>
          </a:p>
          <a:p>
            <a:pPr indent="0" lvl="0" marL="0" rtl="0" algn="l">
              <a:spcBef>
                <a:spcPts val="0"/>
              </a:spcBef>
              <a:spcAft>
                <a:spcPts val="0"/>
              </a:spcAft>
              <a:buNone/>
            </a:pPr>
            <a:r>
              <a:t/>
            </a:r>
            <a:endParaRPr sz="1200">
              <a:solidFill>
                <a:schemeClr val="lt1"/>
              </a:solidFill>
              <a:latin typeface="Calibri"/>
              <a:ea typeface="Calibri"/>
              <a:cs typeface="Calibri"/>
              <a:sym typeface="Calibri"/>
            </a:endParaRPr>
          </a:p>
          <a:p>
            <a:pPr indent="0" lvl="0" marL="0" rtl="0" algn="l">
              <a:spcBef>
                <a:spcPts val="0"/>
              </a:spcBef>
              <a:spcAft>
                <a:spcPts val="0"/>
              </a:spcAft>
              <a:buNone/>
            </a:pPr>
            <a:r>
              <a:t/>
            </a:r>
            <a:endParaRPr sz="1200">
              <a:solidFill>
                <a:schemeClr val="lt1"/>
              </a:solidFill>
              <a:latin typeface="Calibri"/>
              <a:ea typeface="Calibri"/>
              <a:cs typeface="Calibri"/>
              <a:sym typeface="Calibri"/>
            </a:endParaRPr>
          </a:p>
          <a:p>
            <a:pPr indent="0" lvl="0" marL="0" rtl="0" algn="l">
              <a:lnSpc>
                <a:spcPct val="100830"/>
              </a:lnSpc>
              <a:spcBef>
                <a:spcPts val="0"/>
              </a:spcBef>
              <a:spcAft>
                <a:spcPts val="0"/>
              </a:spcAft>
              <a:buClr>
                <a:schemeClr val="dk1"/>
              </a:buClr>
              <a:buSzPts val="1100"/>
              <a:buFont typeface="Arial"/>
              <a:buNone/>
            </a:pPr>
            <a:r>
              <a:t/>
            </a:r>
            <a:endParaRPr sz="1400">
              <a:solidFill>
                <a:schemeClr val="lt1"/>
              </a:solidFill>
              <a:latin typeface="Calibri"/>
              <a:ea typeface="Calibri"/>
              <a:cs typeface="Calibri"/>
              <a:sym typeface="Calibri"/>
            </a:endParaRPr>
          </a:p>
          <a:p>
            <a:pPr indent="0" lvl="0" marL="0" rtl="0" algn="l">
              <a:spcBef>
                <a:spcPts val="0"/>
              </a:spcBef>
              <a:spcAft>
                <a:spcPts val="0"/>
              </a:spcAft>
              <a:buNone/>
            </a:pPr>
            <a:r>
              <a:t/>
            </a:r>
            <a:endParaRPr sz="1400">
              <a:solidFill>
                <a:schemeClr val="lt1"/>
              </a:solidFill>
              <a:latin typeface="Calibri"/>
              <a:ea typeface="Calibri"/>
              <a:cs typeface="Calibri"/>
              <a:sym typeface="Calibri"/>
            </a:endParaRPr>
          </a:p>
          <a:p>
            <a:pPr indent="0" lvl="0" marL="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122" name="Google Shape;122;p24"/>
          <p:cNvSpPr txBox="1"/>
          <p:nvPr/>
        </p:nvSpPr>
        <p:spPr>
          <a:xfrm>
            <a:off x="384600" y="111050"/>
            <a:ext cx="5151600" cy="26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chemeClr val="lt1"/>
                </a:solidFill>
                <a:latin typeface="Calibri"/>
                <a:ea typeface="Calibri"/>
                <a:cs typeface="Calibri"/>
                <a:sym typeface="Calibri"/>
              </a:rPr>
              <a:t>Συμπεράσματα Ερευνών</a:t>
            </a:r>
            <a:endParaRPr b="1"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xEl>
                                              <p:pRg end="10" st="1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5"/>
          <p:cNvSpPr txBox="1"/>
          <p:nvPr>
            <p:ph type="title"/>
          </p:nvPr>
        </p:nvSpPr>
        <p:spPr>
          <a:xfrm>
            <a:off x="265900" y="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GB">
                <a:solidFill>
                  <a:schemeClr val="lt1"/>
                </a:solidFill>
                <a:latin typeface="Calibri"/>
                <a:ea typeface="Calibri"/>
                <a:cs typeface="Calibri"/>
                <a:sym typeface="Calibri"/>
              </a:rPr>
              <a:t>Πλεονεκτήματα της ΤΝ στον τρόπο διδασκαλίας διαφορετικών τύπων μαθητών</a:t>
            </a:r>
            <a:endParaRPr b="1">
              <a:solidFill>
                <a:schemeClr val="lt1"/>
              </a:solidFill>
              <a:latin typeface="Calibri"/>
              <a:ea typeface="Calibri"/>
              <a:cs typeface="Calibri"/>
              <a:sym typeface="Calibri"/>
            </a:endParaRPr>
          </a:p>
        </p:txBody>
      </p:sp>
      <p:sp>
        <p:nvSpPr>
          <p:cNvPr id="128" name="Google Shape;128;p25"/>
          <p:cNvSpPr txBox="1"/>
          <p:nvPr>
            <p:ph idx="1" type="body"/>
          </p:nvPr>
        </p:nvSpPr>
        <p:spPr>
          <a:xfrm>
            <a:off x="44800" y="998450"/>
            <a:ext cx="8741700" cy="34164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chemeClr val="lt1"/>
              </a:buClr>
              <a:buSzPts val="1200"/>
              <a:buFont typeface="Calibri"/>
              <a:buAutoNum type="arabicPeriod"/>
            </a:pPr>
            <a:r>
              <a:rPr lang="en-GB" sz="1200">
                <a:solidFill>
                  <a:schemeClr val="lt1"/>
                </a:solidFill>
                <a:latin typeface="Calibri"/>
                <a:ea typeface="Calibri"/>
                <a:cs typeface="Calibri"/>
                <a:sym typeface="Calibri"/>
              </a:rPr>
              <a:t>Εξατομικευμένη μάθηση. </a:t>
            </a:r>
            <a:r>
              <a:rPr lang="en-GB" sz="1200">
                <a:solidFill>
                  <a:schemeClr val="lt1"/>
                </a:solidFill>
                <a:latin typeface="Calibri"/>
                <a:ea typeface="Calibri"/>
                <a:cs typeface="Calibri"/>
                <a:sym typeface="Calibri"/>
              </a:rPr>
              <a:t>Η τεχνητή νοημοσύνη προσαρμόζει τα μαθήματα με βάση την </a:t>
            </a:r>
            <a:r>
              <a:rPr lang="en-GB" sz="1200">
                <a:solidFill>
                  <a:srgbClr val="FFFF00"/>
                </a:solidFill>
                <a:latin typeface="Calibri"/>
                <a:ea typeface="Calibri"/>
                <a:cs typeface="Calibri"/>
                <a:sym typeface="Calibri"/>
              </a:rPr>
              <a:t>ατομική πρόοδο</a:t>
            </a:r>
            <a:r>
              <a:rPr lang="en-GB" sz="1200">
                <a:solidFill>
                  <a:schemeClr val="lt1"/>
                </a:solidFill>
                <a:latin typeface="Calibri"/>
                <a:ea typeface="Calibri"/>
                <a:cs typeface="Calibri"/>
                <a:sym typeface="Calibri"/>
              </a:rPr>
              <a:t> των μαθητών και τα </a:t>
            </a:r>
            <a:r>
              <a:rPr lang="en-GB" sz="1200">
                <a:solidFill>
                  <a:srgbClr val="FFFF00"/>
                </a:solidFill>
                <a:latin typeface="Calibri"/>
                <a:ea typeface="Calibri"/>
                <a:cs typeface="Calibri"/>
                <a:sym typeface="Calibri"/>
              </a:rPr>
              <a:t>στυλ μάθησης</a:t>
            </a:r>
            <a:r>
              <a:rPr lang="en-GB" sz="1200">
                <a:solidFill>
                  <a:schemeClr val="lt1"/>
                </a:solidFill>
                <a:latin typeface="Calibri"/>
                <a:ea typeface="Calibri"/>
                <a:cs typeface="Calibri"/>
                <a:sym typeface="Calibri"/>
              </a:rPr>
              <a:t> τους. </a:t>
            </a:r>
            <a:r>
              <a:rPr lang="en-GB" sz="1200">
                <a:solidFill>
                  <a:schemeClr val="lt1"/>
                </a:solidFill>
                <a:latin typeface="Calibri"/>
                <a:ea typeface="Calibri"/>
                <a:cs typeface="Calibri"/>
                <a:sym typeface="Calibri"/>
              </a:rPr>
              <a:t>Υπάρχουν αυτοματοποιημένες ρυθμίσες που παρακολουθούν την πρόοδο των μαθητών και ανιχνεύουν τα κενά τους.</a:t>
            </a:r>
            <a:endParaRPr sz="1200">
              <a:solidFill>
                <a:schemeClr val="lt1"/>
              </a:solidFill>
              <a:latin typeface="Calibri"/>
              <a:ea typeface="Calibri"/>
              <a:cs typeface="Calibri"/>
              <a:sym typeface="Calibri"/>
            </a:endParaRPr>
          </a:p>
          <a:p>
            <a:pPr indent="-304800" lvl="0" marL="457200" rtl="0" algn="l">
              <a:lnSpc>
                <a:spcPct val="115000"/>
              </a:lnSpc>
              <a:spcBef>
                <a:spcPts val="0"/>
              </a:spcBef>
              <a:spcAft>
                <a:spcPts val="0"/>
              </a:spcAft>
              <a:buClr>
                <a:schemeClr val="lt1"/>
              </a:buClr>
              <a:buSzPts val="1200"/>
              <a:buFont typeface="Calibri"/>
              <a:buAutoNum type="arabicPeriod"/>
            </a:pPr>
            <a:r>
              <a:rPr lang="en-GB" sz="1200">
                <a:solidFill>
                  <a:schemeClr val="lt1"/>
                </a:solidFill>
                <a:latin typeface="Calibri"/>
                <a:ea typeface="Calibri"/>
                <a:cs typeface="Calibri"/>
                <a:sym typeface="Calibri"/>
              </a:rPr>
              <a:t>Η υποστηρικτική Τεχνολογία και τα AI εργαλεία, όπως η αναγνώριση ομιλίας και η μεταγραφή (π.χ. κείμενο σε ομιλία) υποστηρίζουν μαθητές με αναπηρίες.</a:t>
            </a:r>
            <a:endParaRPr sz="1200">
              <a:solidFill>
                <a:schemeClr val="lt1"/>
              </a:solidFill>
              <a:latin typeface="Calibri"/>
              <a:ea typeface="Calibri"/>
              <a:cs typeface="Calibri"/>
              <a:sym typeface="Calibri"/>
            </a:endParaRPr>
          </a:p>
          <a:p>
            <a:pPr indent="-304800" lvl="0" marL="457200" rtl="0" algn="l">
              <a:lnSpc>
                <a:spcPct val="115000"/>
              </a:lnSpc>
              <a:spcBef>
                <a:spcPts val="0"/>
              </a:spcBef>
              <a:spcAft>
                <a:spcPts val="0"/>
              </a:spcAft>
              <a:buClr>
                <a:schemeClr val="lt1"/>
              </a:buClr>
              <a:buSzPts val="1200"/>
              <a:buFont typeface="Calibri"/>
              <a:buAutoNum type="arabicPeriod"/>
            </a:pPr>
            <a:r>
              <a:rPr lang="en-GB" sz="1200">
                <a:solidFill>
                  <a:schemeClr val="lt1"/>
                </a:solidFill>
                <a:latin typeface="Calibri"/>
                <a:ea typeface="Calibri"/>
                <a:cs typeface="Calibri"/>
                <a:sym typeface="Calibri"/>
              </a:rPr>
              <a:t>Οι πλατφόρμες και εργαλεία που βασίζονται σε AI κάνουν τη μάθηση </a:t>
            </a:r>
            <a:r>
              <a:rPr lang="en-GB" sz="1200">
                <a:solidFill>
                  <a:srgbClr val="FFFF00"/>
                </a:solidFill>
                <a:latin typeface="Calibri"/>
                <a:ea typeface="Calibri"/>
                <a:cs typeface="Calibri"/>
                <a:sym typeface="Calibri"/>
              </a:rPr>
              <a:t>διαδραστική</a:t>
            </a:r>
            <a:r>
              <a:rPr lang="en-GB" sz="1200">
                <a:solidFill>
                  <a:schemeClr val="lt1"/>
                </a:solidFill>
                <a:latin typeface="Calibri"/>
                <a:ea typeface="Calibri"/>
                <a:cs typeface="Calibri"/>
                <a:sym typeface="Calibri"/>
              </a:rPr>
              <a:t>.</a:t>
            </a:r>
            <a:endParaRPr sz="1200">
              <a:solidFill>
                <a:schemeClr val="lt1"/>
              </a:solidFill>
              <a:latin typeface="Calibri"/>
              <a:ea typeface="Calibri"/>
              <a:cs typeface="Calibri"/>
              <a:sym typeface="Calibri"/>
            </a:endParaRPr>
          </a:p>
          <a:p>
            <a:pPr indent="-304800" lvl="0" marL="457200" marR="38100" rtl="0" algn="l">
              <a:lnSpc>
                <a:spcPct val="115000"/>
              </a:lnSpc>
              <a:spcBef>
                <a:spcPts val="0"/>
              </a:spcBef>
              <a:spcAft>
                <a:spcPts val="0"/>
              </a:spcAft>
              <a:buClr>
                <a:schemeClr val="lt1"/>
              </a:buClr>
              <a:buSzPts val="1200"/>
              <a:buFont typeface="Calibri"/>
              <a:buAutoNum type="arabicPeriod"/>
            </a:pPr>
            <a:r>
              <a:rPr lang="en-GB" sz="1200">
                <a:solidFill>
                  <a:schemeClr val="lt1"/>
                </a:solidFill>
                <a:latin typeface="Calibri"/>
                <a:ea typeface="Calibri"/>
                <a:cs typeface="Calibri"/>
                <a:sym typeface="Calibri"/>
              </a:rPr>
              <a:t>Η τεχνητή νοημοσύνη βοηθά τους εκπαιδευτικούς να </a:t>
            </a:r>
            <a:r>
              <a:rPr lang="en-GB" sz="1200">
                <a:solidFill>
                  <a:srgbClr val="FFFF00"/>
                </a:solidFill>
                <a:latin typeface="Calibri"/>
                <a:ea typeface="Calibri"/>
                <a:cs typeface="Calibri"/>
                <a:sym typeface="Calibri"/>
              </a:rPr>
              <a:t>εντοπίζουν τις ανάγκες</a:t>
            </a:r>
            <a:r>
              <a:rPr lang="en-GB" sz="1200">
                <a:solidFill>
                  <a:schemeClr val="lt1"/>
                </a:solidFill>
                <a:latin typeface="Calibri"/>
                <a:ea typeface="Calibri"/>
                <a:cs typeface="Calibri"/>
                <a:sym typeface="Calibri"/>
              </a:rPr>
              <a:t> των μαθητών και να προσαρμόζουν τις στρατηγικές διδασκαλίας</a:t>
            </a:r>
            <a:endParaRPr sz="1200">
              <a:solidFill>
                <a:schemeClr val="lt1"/>
              </a:solidFill>
              <a:latin typeface="Calibri"/>
              <a:ea typeface="Calibri"/>
              <a:cs typeface="Calibri"/>
              <a:sym typeface="Calibri"/>
            </a:endParaRPr>
          </a:p>
          <a:p>
            <a:pPr indent="-304800" lvl="0" marL="457200" rtl="0" algn="l">
              <a:lnSpc>
                <a:spcPct val="115000"/>
              </a:lnSpc>
              <a:spcBef>
                <a:spcPts val="0"/>
              </a:spcBef>
              <a:spcAft>
                <a:spcPts val="0"/>
              </a:spcAft>
              <a:buClr>
                <a:schemeClr val="lt1"/>
              </a:buClr>
              <a:buSzPts val="1200"/>
              <a:buFont typeface="Calibri"/>
              <a:buAutoNum type="arabicPeriod"/>
            </a:pPr>
            <a:r>
              <a:rPr lang="en-GB" sz="1200">
                <a:solidFill>
                  <a:schemeClr val="lt1"/>
                </a:solidFill>
                <a:latin typeface="Calibri"/>
                <a:ea typeface="Calibri"/>
                <a:cs typeface="Calibri"/>
                <a:sym typeface="Calibri"/>
              </a:rPr>
              <a:t>Επιπλέον κάθε εφαρμογή έχει μοναδικά χαρακτηριστικά για κάθε τύπο μαθητή που </a:t>
            </a:r>
            <a:r>
              <a:rPr lang="en-GB" sz="1200">
                <a:solidFill>
                  <a:srgbClr val="FFFF00"/>
                </a:solidFill>
                <a:latin typeface="Calibri"/>
                <a:ea typeface="Calibri"/>
                <a:cs typeface="Calibri"/>
                <a:sym typeface="Calibri"/>
              </a:rPr>
              <a:t>ενισχύουν τα κίνητρα των μαθητών</a:t>
            </a:r>
            <a:r>
              <a:rPr lang="en-GB" sz="1200">
                <a:solidFill>
                  <a:schemeClr val="lt1"/>
                </a:solidFill>
                <a:latin typeface="Calibri"/>
                <a:ea typeface="Calibri"/>
                <a:cs typeface="Calibri"/>
                <a:sym typeface="Calibri"/>
              </a:rPr>
              <a:t>, δηλαδή γραφικά, ήχους, αναγνώριση φωνής, σκορ και σχόλια.  Οι μαθητές μπορούν να αλληλεπιδράσουν απευθείας με φυσικούς ομιλητές που μοιάζουν με ανθρώπους και να λαβουν ανατροφοδότηση. </a:t>
            </a:r>
            <a:endParaRPr sz="1200">
              <a:solidFill>
                <a:schemeClr val="lt1"/>
              </a:solidFill>
              <a:latin typeface="Calibri"/>
              <a:ea typeface="Calibri"/>
              <a:cs typeface="Calibri"/>
              <a:sym typeface="Calibri"/>
            </a:endParaRPr>
          </a:p>
          <a:p>
            <a:pPr indent="0" lvl="0" marL="0" rtl="0" algn="l">
              <a:lnSpc>
                <a:spcPct val="100000"/>
              </a:lnSpc>
              <a:spcBef>
                <a:spcPts val="0"/>
              </a:spcBef>
              <a:spcAft>
                <a:spcPts val="1200"/>
              </a:spcAft>
              <a:buSzPts val="523"/>
              <a:buNone/>
            </a:pPr>
            <a:r>
              <a:t/>
            </a:r>
            <a:endParaRPr sz="855"/>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8">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8">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8">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6"/>
          <p:cNvSpPr txBox="1"/>
          <p:nvPr>
            <p:ph type="title"/>
          </p:nvPr>
        </p:nvSpPr>
        <p:spPr>
          <a:xfrm>
            <a:off x="311700" y="461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GB" sz="6100">
                <a:solidFill>
                  <a:schemeClr val="lt1"/>
                </a:solidFill>
                <a:latin typeface="Calibri"/>
                <a:ea typeface="Calibri"/>
                <a:cs typeface="Calibri"/>
                <a:sym typeface="Calibri"/>
              </a:rPr>
              <a:t>Σκέψεις </a:t>
            </a:r>
            <a:endParaRPr b="1" sz="6100">
              <a:solidFill>
                <a:schemeClr val="lt1"/>
              </a:solidFill>
              <a:latin typeface="Calibri"/>
              <a:ea typeface="Calibri"/>
              <a:cs typeface="Calibri"/>
              <a:sym typeface="Calibri"/>
            </a:endParaRPr>
          </a:p>
          <a:p>
            <a:pPr indent="0" lvl="0" marL="0" rtl="0" algn="ctr">
              <a:spcBef>
                <a:spcPts val="0"/>
              </a:spcBef>
              <a:spcAft>
                <a:spcPts val="0"/>
              </a:spcAft>
              <a:buSzPts val="990"/>
              <a:buNone/>
            </a:pPr>
            <a:r>
              <a:t/>
            </a:r>
            <a:endParaRPr b="1" sz="7200">
              <a:solidFill>
                <a:schemeClr val="lt1"/>
              </a:solidFill>
              <a:latin typeface="Calibri"/>
              <a:ea typeface="Calibri"/>
              <a:cs typeface="Calibri"/>
              <a:sym typeface="Calibri"/>
            </a:endParaRPr>
          </a:p>
        </p:txBody>
      </p:sp>
      <p:sp>
        <p:nvSpPr>
          <p:cNvPr id="134" name="Google Shape;134;p26"/>
          <p:cNvSpPr txBox="1"/>
          <p:nvPr>
            <p:ph idx="1" type="body"/>
          </p:nvPr>
        </p:nvSpPr>
        <p:spPr>
          <a:xfrm>
            <a:off x="259225" y="2041788"/>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GB">
                <a:solidFill>
                  <a:schemeClr val="lt1"/>
                </a:solidFill>
              </a:rPr>
              <a:t> </a:t>
            </a:r>
            <a:endParaRPr>
              <a:solidFill>
                <a:schemeClr val="lt1"/>
              </a:solidFill>
            </a:endParaRPr>
          </a:p>
        </p:txBody>
      </p:sp>
      <p:pic>
        <p:nvPicPr>
          <p:cNvPr id="135" name="Google Shape;135;p26"/>
          <p:cNvPicPr preferRelativeResize="0"/>
          <p:nvPr/>
        </p:nvPicPr>
        <p:blipFill>
          <a:blip r:embed="rId3">
            <a:alphaModFix/>
          </a:blip>
          <a:stretch>
            <a:fillRect/>
          </a:stretch>
        </p:blipFill>
        <p:spPr>
          <a:xfrm>
            <a:off x="6504800" y="2527938"/>
            <a:ext cx="2550875" cy="2550875"/>
          </a:xfrm>
          <a:prstGeom prst="rect">
            <a:avLst/>
          </a:prstGeom>
          <a:noFill/>
          <a:ln>
            <a:noFill/>
          </a:ln>
        </p:spPr>
      </p:pic>
      <p:sp>
        <p:nvSpPr>
          <p:cNvPr id="136" name="Google Shape;136;p26"/>
          <p:cNvSpPr txBox="1"/>
          <p:nvPr/>
        </p:nvSpPr>
        <p:spPr>
          <a:xfrm>
            <a:off x="214725" y="1403050"/>
            <a:ext cx="6666900" cy="216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300">
                <a:solidFill>
                  <a:schemeClr val="lt1"/>
                </a:solidFill>
                <a:latin typeface="Calibri"/>
                <a:ea typeface="Calibri"/>
                <a:cs typeface="Calibri"/>
                <a:sym typeface="Calibri"/>
              </a:rPr>
              <a:t>Τα εργαλεία τεχνητής νοημοσύνης :</a:t>
            </a:r>
            <a:endParaRPr sz="1300">
              <a:solidFill>
                <a:schemeClr val="lt1"/>
              </a:solidFill>
              <a:latin typeface="Calibri"/>
              <a:ea typeface="Calibri"/>
              <a:cs typeface="Calibri"/>
              <a:sym typeface="Calibri"/>
            </a:endParaRPr>
          </a:p>
          <a:p>
            <a:pPr indent="-311150" lvl="0" marL="457200" rtl="0" algn="l">
              <a:spcBef>
                <a:spcPts val="0"/>
              </a:spcBef>
              <a:spcAft>
                <a:spcPts val="0"/>
              </a:spcAft>
              <a:buClr>
                <a:schemeClr val="lt1"/>
              </a:buClr>
              <a:buSzPts val="1300"/>
              <a:buFont typeface="Calibri"/>
              <a:buChar char="●"/>
            </a:pPr>
            <a:r>
              <a:rPr lang="en-GB" sz="1300">
                <a:solidFill>
                  <a:schemeClr val="lt1"/>
                </a:solidFill>
                <a:latin typeface="Calibri"/>
                <a:ea typeface="Calibri"/>
                <a:cs typeface="Calibri"/>
                <a:sym typeface="Calibri"/>
              </a:rPr>
              <a:t>Κάνουν τα </a:t>
            </a:r>
            <a:r>
              <a:rPr lang="en-GB" sz="1300">
                <a:solidFill>
                  <a:schemeClr val="lt1"/>
                </a:solidFill>
                <a:latin typeface="Calibri"/>
                <a:ea typeface="Calibri"/>
                <a:cs typeface="Calibri"/>
                <a:sym typeface="Calibri"/>
              </a:rPr>
              <a:t>μαθήματα</a:t>
            </a:r>
            <a:r>
              <a:rPr lang="en-GB" sz="1300">
                <a:solidFill>
                  <a:schemeClr val="lt1"/>
                </a:solidFill>
                <a:latin typeface="Calibri"/>
                <a:ea typeface="Calibri"/>
                <a:cs typeface="Calibri"/>
                <a:sym typeface="Calibri"/>
              </a:rPr>
              <a:t> πιο διαδραστικά. </a:t>
            </a:r>
            <a:endParaRPr sz="1300">
              <a:solidFill>
                <a:schemeClr val="lt1"/>
              </a:solidFill>
              <a:latin typeface="Calibri"/>
              <a:ea typeface="Calibri"/>
              <a:cs typeface="Calibri"/>
              <a:sym typeface="Calibri"/>
            </a:endParaRPr>
          </a:p>
          <a:p>
            <a:pPr indent="-311150" lvl="0" marL="457200" rtl="0" algn="l">
              <a:spcBef>
                <a:spcPts val="0"/>
              </a:spcBef>
              <a:spcAft>
                <a:spcPts val="0"/>
              </a:spcAft>
              <a:buClr>
                <a:schemeClr val="lt1"/>
              </a:buClr>
              <a:buSzPts val="1300"/>
              <a:buFont typeface="Calibri"/>
              <a:buChar char="●"/>
            </a:pPr>
            <a:r>
              <a:rPr lang="en-GB" sz="1300">
                <a:solidFill>
                  <a:schemeClr val="lt1"/>
                </a:solidFill>
                <a:latin typeface="Calibri"/>
                <a:ea typeface="Calibri"/>
                <a:cs typeface="Calibri"/>
                <a:sym typeface="Calibri"/>
              </a:rPr>
              <a:t>Προσφέρουν σχέδια μάθησης που ταιριάζουν στις ανάγκες κάθε μαθητή. </a:t>
            </a:r>
            <a:endParaRPr sz="1300">
              <a:solidFill>
                <a:schemeClr val="lt1"/>
              </a:solidFill>
              <a:latin typeface="Calibri"/>
              <a:ea typeface="Calibri"/>
              <a:cs typeface="Calibri"/>
              <a:sym typeface="Calibri"/>
            </a:endParaRPr>
          </a:p>
          <a:p>
            <a:pPr indent="-311150" lvl="0" marL="457200" rtl="0" algn="l">
              <a:spcBef>
                <a:spcPts val="0"/>
              </a:spcBef>
              <a:spcAft>
                <a:spcPts val="0"/>
              </a:spcAft>
              <a:buClr>
                <a:schemeClr val="lt1"/>
              </a:buClr>
              <a:buSzPts val="1300"/>
              <a:buFont typeface="Calibri"/>
              <a:buChar char="●"/>
            </a:pPr>
            <a:r>
              <a:rPr lang="en-GB" sz="1300">
                <a:solidFill>
                  <a:schemeClr val="lt1"/>
                </a:solidFill>
                <a:latin typeface="Calibri"/>
                <a:ea typeface="Calibri"/>
                <a:cs typeface="Calibri"/>
                <a:sym typeface="Calibri"/>
              </a:rPr>
              <a:t>Βοηθά τους καθηγητές στον </a:t>
            </a:r>
            <a:r>
              <a:rPr lang="en-GB" sz="1300">
                <a:solidFill>
                  <a:schemeClr val="lt1"/>
                </a:solidFill>
                <a:latin typeface="Calibri"/>
                <a:ea typeface="Calibri"/>
                <a:cs typeface="Calibri"/>
                <a:sym typeface="Calibri"/>
              </a:rPr>
              <a:t>προγραμματισμό, τη</a:t>
            </a:r>
            <a:r>
              <a:rPr lang="en-GB" sz="1300">
                <a:solidFill>
                  <a:schemeClr val="lt1"/>
                </a:solidFill>
                <a:latin typeface="Calibri"/>
                <a:ea typeface="Calibri"/>
                <a:cs typeface="Calibri"/>
                <a:sym typeface="Calibri"/>
              </a:rPr>
              <a:t> διδασκαλία και την παροχή σχολίων καθώς και </a:t>
            </a:r>
            <a:r>
              <a:rPr lang="en-GB" sz="1300">
                <a:solidFill>
                  <a:schemeClr val="lt1"/>
                </a:solidFill>
                <a:latin typeface="Calibri"/>
                <a:ea typeface="Calibri"/>
                <a:cs typeface="Calibri"/>
                <a:sym typeface="Calibri"/>
              </a:rPr>
              <a:t>τη διαχείριση της τάξης </a:t>
            </a:r>
            <a:endParaRPr sz="1800">
              <a:solidFill>
                <a:schemeClr val="dk2"/>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7"/>
          <p:cNvSpPr txBox="1"/>
          <p:nvPr>
            <p:ph idx="1" type="body"/>
          </p:nvPr>
        </p:nvSpPr>
        <p:spPr>
          <a:xfrm>
            <a:off x="94600" y="886175"/>
            <a:ext cx="8883600" cy="4470900"/>
          </a:xfrm>
          <a:prstGeom prst="rect">
            <a:avLst/>
          </a:prstGeom>
        </p:spPr>
        <p:txBody>
          <a:bodyPr anchorCtr="0" anchor="t" bIns="91425" lIns="91425" spcFirstLastPara="1" rIns="91425" wrap="square" tIns="91425">
            <a:normAutofit/>
          </a:bodyPr>
          <a:lstStyle/>
          <a:p>
            <a:pPr indent="-308260" lvl="0" marL="457200" rtl="0" algn="l">
              <a:lnSpc>
                <a:spcPct val="95000"/>
              </a:lnSpc>
              <a:spcBef>
                <a:spcPts val="0"/>
              </a:spcBef>
              <a:spcAft>
                <a:spcPts val="0"/>
              </a:spcAft>
              <a:buClr>
                <a:schemeClr val="lt1"/>
              </a:buClr>
              <a:buSzPts val="1254"/>
              <a:buChar char="●"/>
            </a:pPr>
            <a:r>
              <a:rPr lang="en-GB" sz="1254">
                <a:solidFill>
                  <a:schemeClr val="lt1"/>
                </a:solidFill>
              </a:rPr>
              <a:t>Μπορεί η Τεχνητή Νοημοσύνη να εντοπίσει τις πραγματικές ανάγκες των μαθητών; ή θα τους ταξινομεί όλους σε </a:t>
            </a:r>
            <a:r>
              <a:rPr lang="en-GB" sz="1254">
                <a:solidFill>
                  <a:srgbClr val="00FF00"/>
                </a:solidFill>
              </a:rPr>
              <a:t>κατηγορίες </a:t>
            </a:r>
            <a:r>
              <a:rPr lang="en-GB" sz="1254">
                <a:solidFill>
                  <a:schemeClr val="lt1"/>
                </a:solidFill>
              </a:rPr>
              <a:t>δημιουργώντας</a:t>
            </a:r>
            <a:r>
              <a:rPr lang="en-GB" sz="1254">
                <a:solidFill>
                  <a:schemeClr val="lt1"/>
                </a:solidFill>
              </a:rPr>
              <a:t> στερεότυπα και προσδοκίες;</a:t>
            </a:r>
            <a:endParaRPr sz="1254">
              <a:solidFill>
                <a:schemeClr val="lt1"/>
              </a:solidFill>
            </a:endParaRPr>
          </a:p>
          <a:p>
            <a:pPr indent="0" lvl="0" marL="0" rtl="0" algn="l">
              <a:lnSpc>
                <a:spcPct val="95000"/>
              </a:lnSpc>
              <a:spcBef>
                <a:spcPts val="0"/>
              </a:spcBef>
              <a:spcAft>
                <a:spcPts val="0"/>
              </a:spcAft>
              <a:buSzPts val="688"/>
              <a:buNone/>
            </a:pPr>
            <a:r>
              <a:t/>
            </a:r>
            <a:endParaRPr sz="1254">
              <a:solidFill>
                <a:schemeClr val="lt1"/>
              </a:solidFill>
            </a:endParaRPr>
          </a:p>
          <a:p>
            <a:pPr indent="-308260" lvl="0" marL="457200" marR="38100" rtl="0" algn="l">
              <a:lnSpc>
                <a:spcPct val="108571"/>
              </a:lnSpc>
              <a:spcBef>
                <a:spcPts val="0"/>
              </a:spcBef>
              <a:spcAft>
                <a:spcPts val="0"/>
              </a:spcAft>
              <a:buClr>
                <a:schemeClr val="lt1"/>
              </a:buClr>
              <a:buSzPts val="1254"/>
              <a:buChar char="●"/>
            </a:pPr>
            <a:r>
              <a:rPr lang="en-GB" sz="1254">
                <a:solidFill>
                  <a:schemeClr val="lt1"/>
                </a:solidFill>
              </a:rPr>
              <a:t>Μπορεί η τεχνητή νοημοσύνη να κατανοήσει πραγματικά και να υποστηρίξει τα </a:t>
            </a:r>
            <a:r>
              <a:rPr lang="en-GB" sz="1254">
                <a:solidFill>
                  <a:srgbClr val="00FF00"/>
                </a:solidFill>
              </a:rPr>
              <a:t>συναισθήματα </a:t>
            </a:r>
            <a:r>
              <a:rPr lang="en-GB" sz="1254">
                <a:solidFill>
                  <a:schemeClr val="lt1"/>
                </a:solidFill>
              </a:rPr>
              <a:t>και τη </a:t>
            </a:r>
            <a:r>
              <a:rPr lang="en-GB" sz="1254">
                <a:solidFill>
                  <a:srgbClr val="00FF00"/>
                </a:solidFill>
              </a:rPr>
              <a:t>δημιουργικότητα </a:t>
            </a:r>
            <a:r>
              <a:rPr lang="en-GB" sz="1254">
                <a:solidFill>
                  <a:schemeClr val="lt1"/>
                </a:solidFill>
              </a:rPr>
              <a:t>των μαθητών με τον τρόπο που κάνουν οι ανθρώπινοι δάσκαλοι;</a:t>
            </a:r>
            <a:endParaRPr sz="1254">
              <a:solidFill>
                <a:schemeClr val="lt1"/>
              </a:solidFill>
            </a:endParaRPr>
          </a:p>
          <a:p>
            <a:pPr indent="0" lvl="0" marL="457200" marR="38100" rtl="0" algn="l">
              <a:lnSpc>
                <a:spcPct val="108571"/>
              </a:lnSpc>
              <a:spcBef>
                <a:spcPts val="0"/>
              </a:spcBef>
              <a:spcAft>
                <a:spcPts val="0"/>
              </a:spcAft>
              <a:buNone/>
            </a:pPr>
            <a:r>
              <a:t/>
            </a:r>
            <a:endParaRPr sz="1254">
              <a:solidFill>
                <a:schemeClr val="lt1"/>
              </a:solidFill>
            </a:endParaRPr>
          </a:p>
          <a:p>
            <a:pPr indent="-308260" lvl="0" marL="457200" marR="38100" rtl="0" algn="l">
              <a:lnSpc>
                <a:spcPct val="108571"/>
              </a:lnSpc>
              <a:spcBef>
                <a:spcPts val="0"/>
              </a:spcBef>
              <a:spcAft>
                <a:spcPts val="0"/>
              </a:spcAft>
              <a:buClr>
                <a:schemeClr val="lt1"/>
              </a:buClr>
              <a:buSzPts val="1254"/>
              <a:buChar char="●"/>
            </a:pPr>
            <a:r>
              <a:rPr lang="en-GB" sz="1254">
                <a:solidFill>
                  <a:schemeClr val="lt1"/>
                </a:solidFill>
              </a:rPr>
              <a:t>Η έλλειψη ερεθισμάτων από άλλους τρόπους μάθησης θα επηρεάσει αρνητικά την ανάπτυξη και μάθηση των μαθητών;</a:t>
            </a:r>
            <a:endParaRPr sz="1254">
              <a:solidFill>
                <a:schemeClr val="lt1"/>
              </a:solidFill>
            </a:endParaRPr>
          </a:p>
          <a:p>
            <a:pPr indent="0" lvl="0" marL="457200" marR="38100" rtl="0" algn="l">
              <a:lnSpc>
                <a:spcPct val="108571"/>
              </a:lnSpc>
              <a:spcBef>
                <a:spcPts val="0"/>
              </a:spcBef>
              <a:spcAft>
                <a:spcPts val="0"/>
              </a:spcAft>
              <a:buNone/>
            </a:pPr>
            <a:r>
              <a:t/>
            </a:r>
            <a:endParaRPr sz="1254">
              <a:solidFill>
                <a:schemeClr val="lt1"/>
              </a:solidFill>
            </a:endParaRPr>
          </a:p>
          <a:p>
            <a:pPr indent="-308260" lvl="0" marL="457200" marR="38100" rtl="0" algn="l">
              <a:lnSpc>
                <a:spcPct val="108571"/>
              </a:lnSpc>
              <a:spcBef>
                <a:spcPts val="0"/>
              </a:spcBef>
              <a:spcAft>
                <a:spcPts val="0"/>
              </a:spcAft>
              <a:buClr>
                <a:schemeClr val="lt1"/>
              </a:buClr>
              <a:buSzPts val="1254"/>
              <a:buChar char="●"/>
            </a:pPr>
            <a:r>
              <a:rPr lang="en-GB" sz="1254">
                <a:solidFill>
                  <a:schemeClr val="lt1"/>
                </a:solidFill>
              </a:rPr>
              <a:t>Θα μπορεί η Τεχνητή Νοημοσύνη να </a:t>
            </a:r>
            <a:r>
              <a:rPr lang="en-GB" sz="1254">
                <a:solidFill>
                  <a:srgbClr val="00FF00"/>
                </a:solidFill>
              </a:rPr>
              <a:t>διαχωρίσει </a:t>
            </a:r>
            <a:r>
              <a:rPr lang="en-GB" sz="1254">
                <a:solidFill>
                  <a:schemeClr val="lt1"/>
                </a:solidFill>
              </a:rPr>
              <a:t>κάποια μαθησιακή δυσκολία από κάποια προσωρινή δυσκολία όπως η συναισθηματική κατάσταση του μαθητή;</a:t>
            </a:r>
            <a:endParaRPr sz="1254">
              <a:solidFill>
                <a:schemeClr val="lt1"/>
              </a:solidFill>
            </a:endParaRPr>
          </a:p>
          <a:p>
            <a:pPr indent="0" lvl="0" marL="457200" marR="38100" rtl="0" algn="l">
              <a:lnSpc>
                <a:spcPct val="108571"/>
              </a:lnSpc>
              <a:spcBef>
                <a:spcPts val="0"/>
              </a:spcBef>
              <a:spcAft>
                <a:spcPts val="0"/>
              </a:spcAft>
              <a:buNone/>
            </a:pPr>
            <a:r>
              <a:t/>
            </a:r>
            <a:endParaRPr sz="1254">
              <a:solidFill>
                <a:schemeClr val="lt1"/>
              </a:solidFill>
            </a:endParaRPr>
          </a:p>
          <a:p>
            <a:pPr indent="0" lvl="0" marL="457200" marR="38100" rtl="0" algn="l">
              <a:lnSpc>
                <a:spcPct val="108571"/>
              </a:lnSpc>
              <a:spcBef>
                <a:spcPts val="0"/>
              </a:spcBef>
              <a:spcAft>
                <a:spcPts val="0"/>
              </a:spcAft>
              <a:buNone/>
            </a:pPr>
            <a:r>
              <a:t/>
            </a:r>
            <a:endParaRPr sz="1254">
              <a:solidFill>
                <a:schemeClr val="lt1"/>
              </a:solidFill>
            </a:endParaRPr>
          </a:p>
        </p:txBody>
      </p:sp>
      <p:sp>
        <p:nvSpPr>
          <p:cNvPr id="142" name="Google Shape;142;p27"/>
          <p:cNvSpPr txBox="1"/>
          <p:nvPr/>
        </p:nvSpPr>
        <p:spPr>
          <a:xfrm>
            <a:off x="474600" y="157200"/>
            <a:ext cx="6113400" cy="44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2100">
                <a:solidFill>
                  <a:schemeClr val="lt1"/>
                </a:solidFill>
                <a:latin typeface="Calibri"/>
                <a:ea typeface="Calibri"/>
                <a:cs typeface="Calibri"/>
                <a:sym typeface="Calibri"/>
              </a:rPr>
              <a:t>Ερωτήματα</a:t>
            </a:r>
            <a:endParaRPr b="1" sz="21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1">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1">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1">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1">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1">
                                            <p:txEl>
                                              <p:pRg end="8" st="8"/>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8"/>
          <p:cNvSpPr txBox="1"/>
          <p:nvPr>
            <p:ph type="title"/>
          </p:nvPr>
        </p:nvSpPr>
        <p:spPr>
          <a:xfrm>
            <a:off x="863700" y="1735800"/>
            <a:ext cx="7416600" cy="408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100">
                <a:solidFill>
                  <a:schemeClr val="lt1"/>
                </a:solidFill>
                <a:latin typeface="Calibri"/>
                <a:ea typeface="Calibri"/>
                <a:cs typeface="Calibri"/>
                <a:sym typeface="Calibri"/>
              </a:rPr>
              <a:t>Σας ευχαριστώ πολύ για την προσοχή σας!</a:t>
            </a:r>
            <a:endParaRPr b="1" sz="31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7"/>
                                        </p:tgtEl>
                                        <p:attrNameLst>
                                          <p:attrName>style.visibility</p:attrName>
                                        </p:attrNameLst>
                                      </p:cBhvr>
                                      <p:to>
                                        <p:strVal val="visible"/>
                                      </p:to>
                                    </p:set>
                                    <p:animEffect filter="fade" transition="in">
                                      <p:cBhvr>
                                        <p:cTn dur="1000"/>
                                        <p:tgtEl>
                                          <p:spTgt spid="1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ctrTitle"/>
          </p:nvPr>
        </p:nvSpPr>
        <p:spPr>
          <a:xfrm>
            <a:off x="97875" y="268875"/>
            <a:ext cx="8520600" cy="487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b="1" lang="en-GB" sz="2380">
                <a:solidFill>
                  <a:schemeClr val="lt1"/>
                </a:solidFill>
                <a:latin typeface="Calibri"/>
                <a:ea typeface="Calibri"/>
                <a:cs typeface="Calibri"/>
                <a:sym typeface="Calibri"/>
              </a:rPr>
              <a:t>Διαφορετικοί τύποι μαθητών έχουν </a:t>
            </a:r>
            <a:r>
              <a:rPr b="1" lang="en-GB" sz="2380">
                <a:solidFill>
                  <a:schemeClr val="lt1"/>
                </a:solidFill>
                <a:latin typeface="Calibri"/>
                <a:ea typeface="Calibri"/>
                <a:cs typeface="Calibri"/>
                <a:sym typeface="Calibri"/>
              </a:rPr>
              <a:t>διαφορετικό</a:t>
            </a:r>
            <a:r>
              <a:rPr b="1" lang="en-GB" sz="2380">
                <a:solidFill>
                  <a:schemeClr val="lt1"/>
                </a:solidFill>
                <a:latin typeface="Calibri"/>
                <a:ea typeface="Calibri"/>
                <a:cs typeface="Calibri"/>
                <a:sym typeface="Calibri"/>
              </a:rPr>
              <a:t> στυλ μάθησης </a:t>
            </a:r>
            <a:endParaRPr b="1" sz="2380">
              <a:solidFill>
                <a:schemeClr val="lt1"/>
              </a:solidFill>
              <a:latin typeface="Calibri"/>
              <a:ea typeface="Calibri"/>
              <a:cs typeface="Calibri"/>
              <a:sym typeface="Calibri"/>
            </a:endParaRPr>
          </a:p>
        </p:txBody>
      </p:sp>
      <p:sp>
        <p:nvSpPr>
          <p:cNvPr id="62" name="Google Shape;62;p14"/>
          <p:cNvSpPr txBox="1"/>
          <p:nvPr>
            <p:ph idx="1" type="subTitle"/>
          </p:nvPr>
        </p:nvSpPr>
        <p:spPr>
          <a:xfrm>
            <a:off x="156175" y="1094350"/>
            <a:ext cx="8520600" cy="311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chemeClr val="lt1"/>
                </a:solidFill>
                <a:latin typeface="Calibri"/>
                <a:ea typeface="Calibri"/>
                <a:cs typeface="Calibri"/>
                <a:sym typeface="Calibri"/>
              </a:rPr>
              <a:t>Σύμφωνα με το μοντέλο VARK οι μαθητές </a:t>
            </a:r>
            <a:r>
              <a:rPr lang="en-GB" sz="1600">
                <a:solidFill>
                  <a:schemeClr val="lt1"/>
                </a:solidFill>
                <a:latin typeface="Calibri"/>
                <a:ea typeface="Calibri"/>
                <a:cs typeface="Calibri"/>
                <a:sym typeface="Calibri"/>
              </a:rPr>
              <a:t>κατηγοριοποιούνται</a:t>
            </a:r>
            <a:r>
              <a:rPr lang="en-GB" sz="1600">
                <a:solidFill>
                  <a:schemeClr val="lt1"/>
                </a:solidFill>
                <a:latin typeface="Calibri"/>
                <a:ea typeface="Calibri"/>
                <a:cs typeface="Calibri"/>
                <a:sym typeface="Calibri"/>
              </a:rPr>
              <a:t> στις εξής κατηγορίες:</a:t>
            </a:r>
            <a:endParaRPr sz="1600">
              <a:solidFill>
                <a:schemeClr val="lt1"/>
              </a:solidFill>
              <a:latin typeface="Calibri"/>
              <a:ea typeface="Calibri"/>
              <a:cs typeface="Calibri"/>
              <a:sym typeface="Calibri"/>
            </a:endParaRPr>
          </a:p>
          <a:p>
            <a:pPr indent="0" lvl="0" marL="0" rtl="0" algn="l">
              <a:spcBef>
                <a:spcPts val="0"/>
              </a:spcBef>
              <a:spcAft>
                <a:spcPts val="0"/>
              </a:spcAft>
              <a:buNone/>
            </a:pPr>
            <a:r>
              <a:t/>
            </a:r>
            <a:endParaRPr sz="1600">
              <a:solidFill>
                <a:schemeClr val="lt1"/>
              </a:solidFill>
              <a:latin typeface="Calibri"/>
              <a:ea typeface="Calibri"/>
              <a:cs typeface="Calibri"/>
              <a:sym typeface="Calibri"/>
            </a:endParaRPr>
          </a:p>
          <a:p>
            <a:pPr indent="-330200" lvl="0" marL="457200" rtl="0" algn="l">
              <a:spcBef>
                <a:spcPts val="0"/>
              </a:spcBef>
              <a:spcAft>
                <a:spcPts val="0"/>
              </a:spcAft>
              <a:buClr>
                <a:schemeClr val="lt1"/>
              </a:buClr>
              <a:buSzPts val="1600"/>
              <a:buFont typeface="Calibri"/>
              <a:buChar char="●"/>
            </a:pPr>
            <a:r>
              <a:rPr b="1" lang="en-GB" sz="1600">
                <a:solidFill>
                  <a:schemeClr val="lt1"/>
                </a:solidFill>
                <a:latin typeface="Calibri"/>
                <a:ea typeface="Calibri"/>
                <a:cs typeface="Calibri"/>
                <a:sym typeface="Calibri"/>
              </a:rPr>
              <a:t>Οπτικός (Visual)</a:t>
            </a:r>
            <a:r>
              <a:rPr lang="en-GB" sz="1600">
                <a:solidFill>
                  <a:schemeClr val="lt1"/>
                </a:solidFill>
                <a:latin typeface="Calibri"/>
                <a:ea typeface="Calibri"/>
                <a:cs typeface="Calibri"/>
                <a:sym typeface="Calibri"/>
              </a:rPr>
              <a:t> → Μαθαίνει καλύτερα μέσω εικόνων, διαγραμμάτων, γραφημάτων</a:t>
            </a:r>
            <a:endParaRPr sz="1600">
              <a:solidFill>
                <a:schemeClr val="lt1"/>
              </a:solidFill>
              <a:latin typeface="Calibri"/>
              <a:ea typeface="Calibri"/>
              <a:cs typeface="Calibri"/>
              <a:sym typeface="Calibri"/>
            </a:endParaRPr>
          </a:p>
          <a:p>
            <a:pPr indent="0" lvl="0" marL="0" rtl="0" algn="l">
              <a:spcBef>
                <a:spcPts val="0"/>
              </a:spcBef>
              <a:spcAft>
                <a:spcPts val="0"/>
              </a:spcAft>
              <a:buNone/>
            </a:pPr>
            <a:r>
              <a:t/>
            </a:r>
            <a:endParaRPr sz="1600">
              <a:solidFill>
                <a:schemeClr val="lt1"/>
              </a:solidFill>
              <a:latin typeface="Calibri"/>
              <a:ea typeface="Calibri"/>
              <a:cs typeface="Calibri"/>
              <a:sym typeface="Calibri"/>
            </a:endParaRPr>
          </a:p>
          <a:p>
            <a:pPr indent="-330200" lvl="0" marL="457200" rtl="0" algn="l">
              <a:spcBef>
                <a:spcPts val="0"/>
              </a:spcBef>
              <a:spcAft>
                <a:spcPts val="0"/>
              </a:spcAft>
              <a:buClr>
                <a:schemeClr val="lt1"/>
              </a:buClr>
              <a:buSzPts val="1600"/>
              <a:buFont typeface="Calibri"/>
              <a:buChar char="●"/>
            </a:pPr>
            <a:r>
              <a:rPr b="1" lang="en-GB" sz="1600">
                <a:solidFill>
                  <a:schemeClr val="lt1"/>
                </a:solidFill>
                <a:latin typeface="Calibri"/>
                <a:ea typeface="Calibri"/>
                <a:cs typeface="Calibri"/>
                <a:sym typeface="Calibri"/>
              </a:rPr>
              <a:t>Ακουστικός (Auditory) </a:t>
            </a:r>
            <a:r>
              <a:rPr lang="en-GB" sz="1600">
                <a:solidFill>
                  <a:schemeClr val="lt1"/>
                </a:solidFill>
                <a:latin typeface="Calibri"/>
                <a:ea typeface="Calibri"/>
                <a:cs typeface="Calibri"/>
                <a:sym typeface="Calibri"/>
              </a:rPr>
              <a:t> → Μαθαίνει μέσω της ακρόασης, συζητήσεων και λεκτικών εξηγήσεων</a:t>
            </a:r>
            <a:endParaRPr sz="1600">
              <a:solidFill>
                <a:schemeClr val="lt1"/>
              </a:solidFill>
              <a:latin typeface="Calibri"/>
              <a:ea typeface="Calibri"/>
              <a:cs typeface="Calibri"/>
              <a:sym typeface="Calibri"/>
            </a:endParaRPr>
          </a:p>
          <a:p>
            <a:pPr indent="0" lvl="0" marL="457200" rtl="0" algn="l">
              <a:spcBef>
                <a:spcPts val="0"/>
              </a:spcBef>
              <a:spcAft>
                <a:spcPts val="0"/>
              </a:spcAft>
              <a:buNone/>
            </a:pPr>
            <a:r>
              <a:t/>
            </a:r>
            <a:endParaRPr sz="1600">
              <a:solidFill>
                <a:schemeClr val="lt1"/>
              </a:solidFill>
              <a:latin typeface="Calibri"/>
              <a:ea typeface="Calibri"/>
              <a:cs typeface="Calibri"/>
              <a:sym typeface="Calibri"/>
            </a:endParaRPr>
          </a:p>
          <a:p>
            <a:pPr indent="-330200" lvl="0" marL="457200" rtl="0" algn="l">
              <a:spcBef>
                <a:spcPts val="0"/>
              </a:spcBef>
              <a:spcAft>
                <a:spcPts val="0"/>
              </a:spcAft>
              <a:buClr>
                <a:schemeClr val="lt1"/>
              </a:buClr>
              <a:buSzPts val="1600"/>
              <a:buFont typeface="Calibri"/>
              <a:buChar char="●"/>
            </a:pPr>
            <a:r>
              <a:rPr b="1" lang="en-GB" sz="1600">
                <a:solidFill>
                  <a:schemeClr val="lt1"/>
                </a:solidFill>
                <a:latin typeface="Calibri"/>
                <a:ea typeface="Calibri"/>
                <a:cs typeface="Calibri"/>
                <a:sym typeface="Calibri"/>
              </a:rPr>
              <a:t>Ανάγνωση/Γραφή (Reading/Writing)</a:t>
            </a:r>
            <a:r>
              <a:rPr lang="en-GB" sz="1600">
                <a:solidFill>
                  <a:schemeClr val="lt1"/>
                </a:solidFill>
                <a:latin typeface="Calibri"/>
                <a:ea typeface="Calibri"/>
                <a:cs typeface="Calibri"/>
                <a:sym typeface="Calibri"/>
              </a:rPr>
              <a:t> → Προτιμά να διαβάζει και να γράφει σημειώσεις για να κατανοήσει πληροφορίες</a:t>
            </a:r>
            <a:endParaRPr sz="1600">
              <a:solidFill>
                <a:schemeClr val="lt1"/>
              </a:solidFill>
              <a:latin typeface="Calibri"/>
              <a:ea typeface="Calibri"/>
              <a:cs typeface="Calibri"/>
              <a:sym typeface="Calibri"/>
            </a:endParaRPr>
          </a:p>
          <a:p>
            <a:pPr indent="0" lvl="0" marL="457200" rtl="0" algn="l">
              <a:spcBef>
                <a:spcPts val="0"/>
              </a:spcBef>
              <a:spcAft>
                <a:spcPts val="0"/>
              </a:spcAft>
              <a:buNone/>
            </a:pPr>
            <a:r>
              <a:t/>
            </a:r>
            <a:endParaRPr sz="1600">
              <a:solidFill>
                <a:schemeClr val="lt1"/>
              </a:solidFill>
              <a:latin typeface="Calibri"/>
              <a:ea typeface="Calibri"/>
              <a:cs typeface="Calibri"/>
              <a:sym typeface="Calibri"/>
            </a:endParaRPr>
          </a:p>
          <a:p>
            <a:pPr indent="-330200" lvl="0" marL="457200" rtl="0" algn="l">
              <a:spcBef>
                <a:spcPts val="0"/>
              </a:spcBef>
              <a:spcAft>
                <a:spcPts val="0"/>
              </a:spcAft>
              <a:buClr>
                <a:schemeClr val="lt1"/>
              </a:buClr>
              <a:buSzPts val="1600"/>
              <a:buFont typeface="Calibri"/>
              <a:buChar char="●"/>
            </a:pPr>
            <a:r>
              <a:rPr b="1" lang="en-GB" sz="1600">
                <a:solidFill>
                  <a:schemeClr val="lt1"/>
                </a:solidFill>
                <a:latin typeface="Calibri"/>
                <a:ea typeface="Calibri"/>
                <a:cs typeface="Calibri"/>
                <a:sym typeface="Calibri"/>
              </a:rPr>
              <a:t>Κιναισθητικός (Kinesthetic)</a:t>
            </a:r>
            <a:r>
              <a:rPr lang="en-GB" sz="1600">
                <a:solidFill>
                  <a:schemeClr val="lt1"/>
                </a:solidFill>
                <a:latin typeface="Calibri"/>
                <a:ea typeface="Calibri"/>
                <a:cs typeface="Calibri"/>
                <a:sym typeface="Calibri"/>
              </a:rPr>
              <a:t> → Μαθαίνει μέσω της πρακτικής εφαρμογής, πειραμάτων, της κίνησης και της εμπειρικής μάθησης</a:t>
            </a:r>
            <a:endParaRPr sz="1600">
              <a:solidFill>
                <a:schemeClr val="lt1"/>
              </a:solidFill>
              <a:latin typeface="Calibri"/>
              <a:ea typeface="Calibri"/>
              <a:cs typeface="Calibri"/>
              <a:sym typeface="Calibri"/>
            </a:endParaRPr>
          </a:p>
          <a:p>
            <a:pPr indent="0" lvl="0" marL="0" rtl="0" algn="ctr">
              <a:spcBef>
                <a:spcPts val="0"/>
              </a:spcBef>
              <a:spcAft>
                <a:spcPts val="0"/>
              </a:spcAft>
              <a:buNone/>
            </a:pPr>
            <a:r>
              <a:t/>
            </a:r>
            <a:endParaRPr sz="1600">
              <a:solidFill>
                <a:schemeClr val="dk1"/>
              </a:solidFill>
            </a:endParaRPr>
          </a:p>
        </p:txBody>
      </p:sp>
      <p:sp>
        <p:nvSpPr>
          <p:cNvPr id="63" name="Google Shape;63;p14"/>
          <p:cNvSpPr txBox="1"/>
          <p:nvPr/>
        </p:nvSpPr>
        <p:spPr>
          <a:xfrm>
            <a:off x="6730425" y="4330750"/>
            <a:ext cx="2507100" cy="43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500">
                <a:solidFill>
                  <a:schemeClr val="lt1"/>
                </a:solidFill>
                <a:latin typeface="Calibri"/>
                <a:ea typeface="Calibri"/>
                <a:cs typeface="Calibri"/>
                <a:sym typeface="Calibri"/>
              </a:rPr>
              <a:t>(Fleming, 1995)</a:t>
            </a:r>
            <a:endParaRPr sz="15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ph idx="1" type="subTitle"/>
          </p:nvPr>
        </p:nvSpPr>
        <p:spPr>
          <a:xfrm>
            <a:off x="311700" y="502175"/>
            <a:ext cx="8565300" cy="4130700"/>
          </a:xfrm>
          <a:prstGeom prst="rect">
            <a:avLst/>
          </a:prstGeom>
        </p:spPr>
        <p:txBody>
          <a:bodyPr anchorCtr="0" anchor="t" bIns="91425" lIns="91425" spcFirstLastPara="1" rIns="91425" wrap="square" tIns="91425">
            <a:normAutofit lnSpcReduction="20000"/>
          </a:bodyPr>
          <a:lstStyle/>
          <a:p>
            <a:pPr indent="-330200" lvl="0" marL="457200" rtl="0" algn="l">
              <a:spcBef>
                <a:spcPts val="0"/>
              </a:spcBef>
              <a:spcAft>
                <a:spcPts val="0"/>
              </a:spcAft>
              <a:buClr>
                <a:schemeClr val="lt1"/>
              </a:buClr>
              <a:buSzPts val="1600"/>
              <a:buFont typeface="Calibri"/>
              <a:buChar char="●"/>
            </a:pPr>
            <a:r>
              <a:rPr lang="en-GB" sz="1600">
                <a:solidFill>
                  <a:schemeClr val="lt1"/>
                </a:solidFill>
                <a:latin typeface="Calibri"/>
                <a:ea typeface="Calibri"/>
                <a:cs typeface="Calibri"/>
                <a:sym typeface="Calibri"/>
              </a:rPr>
              <a:t>Το VARK ερωτηματολόγιο αποτελείται από 16 ερωτήσεις. </a:t>
            </a:r>
            <a:endParaRPr sz="1600">
              <a:solidFill>
                <a:schemeClr val="lt1"/>
              </a:solidFill>
              <a:latin typeface="Calibri"/>
              <a:ea typeface="Calibri"/>
              <a:cs typeface="Calibri"/>
              <a:sym typeface="Calibri"/>
            </a:endParaRPr>
          </a:p>
          <a:p>
            <a:pPr indent="0" lvl="0" marL="457200" rtl="0" algn="l">
              <a:spcBef>
                <a:spcPts val="0"/>
              </a:spcBef>
              <a:spcAft>
                <a:spcPts val="0"/>
              </a:spcAft>
              <a:buNone/>
            </a:pPr>
            <a:r>
              <a:t/>
            </a:r>
            <a:endParaRPr sz="1600">
              <a:solidFill>
                <a:schemeClr val="lt1"/>
              </a:solidFill>
              <a:latin typeface="Calibri"/>
              <a:ea typeface="Calibri"/>
              <a:cs typeface="Calibri"/>
              <a:sym typeface="Calibri"/>
            </a:endParaRPr>
          </a:p>
          <a:p>
            <a:pPr indent="-330200" lvl="0" marL="457200" rtl="0" algn="l">
              <a:spcBef>
                <a:spcPts val="0"/>
              </a:spcBef>
              <a:spcAft>
                <a:spcPts val="0"/>
              </a:spcAft>
              <a:buClr>
                <a:schemeClr val="lt1"/>
              </a:buClr>
              <a:buSzPts val="1600"/>
              <a:buFont typeface="Calibri"/>
              <a:buChar char="●"/>
            </a:pPr>
            <a:r>
              <a:rPr lang="en-GB" sz="1600">
                <a:solidFill>
                  <a:schemeClr val="lt1"/>
                </a:solidFill>
                <a:latin typeface="Calibri"/>
                <a:ea typeface="Calibri"/>
                <a:cs typeface="Calibri"/>
                <a:sym typeface="Calibri"/>
              </a:rPr>
              <a:t>Σύμφωνα με έρευνα που χρησιμοποίησε το ερωτηματολόγιο σε μαθητές, το 86.8% των μαθητών είχαν πολλαπλές προτιμήσεις στο στυλ μάθησης</a:t>
            </a:r>
            <a:endParaRPr sz="1600">
              <a:solidFill>
                <a:schemeClr val="lt1"/>
              </a:solidFill>
              <a:latin typeface="Calibri"/>
              <a:ea typeface="Calibri"/>
              <a:cs typeface="Calibri"/>
              <a:sym typeface="Calibri"/>
            </a:endParaRPr>
          </a:p>
          <a:p>
            <a:pPr indent="0" lvl="0" marL="457200" rtl="0" algn="l">
              <a:spcBef>
                <a:spcPts val="0"/>
              </a:spcBef>
              <a:spcAft>
                <a:spcPts val="0"/>
              </a:spcAft>
              <a:buNone/>
            </a:pPr>
            <a:r>
              <a:rPr lang="en-GB" sz="1600">
                <a:solidFill>
                  <a:schemeClr val="lt1"/>
                </a:solidFill>
                <a:latin typeface="Calibri"/>
                <a:ea typeface="Calibri"/>
                <a:cs typeface="Calibri"/>
                <a:sym typeface="Calibri"/>
              </a:rPr>
              <a:t>Συγκεκριμένα οι περισσότεροι είχαν έναν συνδυασμό ακουστικού και κινητικού στυλ μάθησης και ακουστικού και ανάγνωσης/γραφής</a:t>
            </a:r>
            <a:endParaRPr sz="1600">
              <a:solidFill>
                <a:schemeClr val="lt1"/>
              </a:solidFill>
              <a:latin typeface="Calibri"/>
              <a:ea typeface="Calibri"/>
              <a:cs typeface="Calibri"/>
              <a:sym typeface="Calibri"/>
            </a:endParaRPr>
          </a:p>
          <a:p>
            <a:pPr indent="0" lvl="0" marL="457200" rtl="0" algn="l">
              <a:spcBef>
                <a:spcPts val="0"/>
              </a:spcBef>
              <a:spcAft>
                <a:spcPts val="0"/>
              </a:spcAft>
              <a:buNone/>
            </a:pPr>
            <a:r>
              <a:t/>
            </a:r>
            <a:endParaRPr sz="1600">
              <a:solidFill>
                <a:schemeClr val="lt1"/>
              </a:solidFill>
              <a:latin typeface="Calibri"/>
              <a:ea typeface="Calibri"/>
              <a:cs typeface="Calibri"/>
              <a:sym typeface="Calibri"/>
            </a:endParaRPr>
          </a:p>
          <a:p>
            <a:pPr indent="-330200" lvl="0" marL="457200" rtl="0" algn="l">
              <a:spcBef>
                <a:spcPts val="0"/>
              </a:spcBef>
              <a:spcAft>
                <a:spcPts val="0"/>
              </a:spcAft>
              <a:buClr>
                <a:schemeClr val="lt1"/>
              </a:buClr>
              <a:buSzPts val="1600"/>
              <a:buFont typeface="Calibri"/>
              <a:buChar char="●"/>
            </a:pPr>
            <a:r>
              <a:rPr lang="en-GB" sz="1600">
                <a:solidFill>
                  <a:schemeClr val="lt1"/>
                </a:solidFill>
                <a:latin typeface="Calibri"/>
                <a:ea typeface="Calibri"/>
                <a:cs typeface="Calibri"/>
                <a:sym typeface="Calibri"/>
              </a:rPr>
              <a:t>Δεν υπάρχει σημαντική διαφορά μεταξύ των φύλων </a:t>
            </a:r>
            <a:endParaRPr sz="1600">
              <a:solidFill>
                <a:schemeClr val="lt1"/>
              </a:solidFill>
              <a:latin typeface="Calibri"/>
              <a:ea typeface="Calibri"/>
              <a:cs typeface="Calibri"/>
              <a:sym typeface="Calibri"/>
            </a:endParaRPr>
          </a:p>
          <a:p>
            <a:pPr indent="0" lvl="0" marL="457200" rtl="0" algn="l">
              <a:spcBef>
                <a:spcPts val="0"/>
              </a:spcBef>
              <a:spcAft>
                <a:spcPts val="0"/>
              </a:spcAft>
              <a:buNone/>
            </a:pPr>
            <a:r>
              <a:t/>
            </a:r>
            <a:endParaRPr sz="1600">
              <a:solidFill>
                <a:schemeClr val="lt1"/>
              </a:solidFill>
              <a:latin typeface="Calibri"/>
              <a:ea typeface="Calibri"/>
              <a:cs typeface="Calibri"/>
              <a:sym typeface="Calibri"/>
            </a:endParaRPr>
          </a:p>
          <a:p>
            <a:pPr indent="-330200" lvl="0" marL="457200" rtl="0" algn="l">
              <a:spcBef>
                <a:spcPts val="0"/>
              </a:spcBef>
              <a:spcAft>
                <a:spcPts val="0"/>
              </a:spcAft>
              <a:buClr>
                <a:schemeClr val="lt1"/>
              </a:buClr>
              <a:buSzPts val="1600"/>
              <a:buFont typeface="Calibri"/>
              <a:buChar char="●"/>
            </a:pPr>
            <a:r>
              <a:rPr lang="en-GB" sz="1600">
                <a:solidFill>
                  <a:schemeClr val="lt1"/>
                </a:solidFill>
                <a:latin typeface="Calibri"/>
                <a:ea typeface="Calibri"/>
                <a:cs typeface="Calibri"/>
                <a:sym typeface="Calibri"/>
              </a:rPr>
              <a:t>Συμπέρασμα: Οι προτιμήσεις των μαθητών ποικίλλουν ως προς τον τρόπο μάθησης. Αυτό δεν αναιρεί το γεγονός πως οι καθηγητές θα πρέπει συνεχώς να διερευνούν ποιο στυλ μαθησης είναι αποτελεσματικό για τον κάθε μαθητή ώστε να προσαρμόζουν το υλικό τους για κάθε ανάγκη</a:t>
            </a:r>
            <a:endParaRPr sz="1600">
              <a:solidFill>
                <a:schemeClr val="lt1"/>
              </a:solidFill>
              <a:latin typeface="Calibri"/>
              <a:ea typeface="Calibri"/>
              <a:cs typeface="Calibri"/>
              <a:sym typeface="Calibri"/>
            </a:endParaRPr>
          </a:p>
          <a:p>
            <a:pPr indent="0" lvl="0" marL="457200" rtl="0" algn="l">
              <a:spcBef>
                <a:spcPts val="0"/>
              </a:spcBef>
              <a:spcAft>
                <a:spcPts val="0"/>
              </a:spcAft>
              <a:buNone/>
            </a:pPr>
            <a:r>
              <a:t/>
            </a:r>
            <a:endParaRPr sz="1600">
              <a:solidFill>
                <a:schemeClr val="lt1"/>
              </a:solidFill>
              <a:latin typeface="Calibri"/>
              <a:ea typeface="Calibri"/>
              <a:cs typeface="Calibri"/>
              <a:sym typeface="Calibri"/>
            </a:endParaRPr>
          </a:p>
          <a:p>
            <a:pPr indent="-330200" lvl="0" marL="457200" marR="38100" rtl="0" algn="l">
              <a:lnSpc>
                <a:spcPct val="100000"/>
              </a:lnSpc>
              <a:spcBef>
                <a:spcPts val="0"/>
              </a:spcBef>
              <a:spcAft>
                <a:spcPts val="0"/>
              </a:spcAft>
              <a:buClr>
                <a:schemeClr val="lt1"/>
              </a:buClr>
              <a:buSzPts val="1600"/>
              <a:buFont typeface="Calibri"/>
              <a:buChar char="●"/>
            </a:pPr>
            <a:r>
              <a:rPr lang="en-GB" sz="1600">
                <a:solidFill>
                  <a:schemeClr val="lt1"/>
                </a:solidFill>
                <a:latin typeface="Calibri"/>
                <a:ea typeface="Calibri"/>
                <a:cs typeface="Calibri"/>
                <a:sym typeface="Calibri"/>
              </a:rPr>
              <a:t>Οι πολλαπλοί τρόποι παρουσίασης πληροφοριών είναι απαραίτητοι για να διατηρήσουμε την προσοχή και τα κίνητρα των μαθητών. Όμως απαιτείται μια μετάβαση από την παραδοσιακή μέθοδο διαλέξεων σε μεγάλες ομάδες με επίκεντρο τον δάσκαλο σε μια πιο διαδραστική και πολυτροπική προσέγγιση με επίκεντρο τον μαθητή</a:t>
            </a:r>
            <a:endParaRPr sz="1600">
              <a:solidFill>
                <a:schemeClr val="lt1"/>
              </a:solidFill>
              <a:latin typeface="Calibri"/>
              <a:ea typeface="Calibri"/>
              <a:cs typeface="Calibri"/>
              <a:sym typeface="Calibri"/>
            </a:endParaRPr>
          </a:p>
          <a:p>
            <a:pPr indent="0" lvl="0" marL="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69" name="Google Shape;69;p15"/>
          <p:cNvSpPr txBox="1"/>
          <p:nvPr/>
        </p:nvSpPr>
        <p:spPr>
          <a:xfrm>
            <a:off x="5573600" y="4553225"/>
            <a:ext cx="3381600" cy="51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solidFill>
                  <a:schemeClr val="lt1"/>
                </a:solidFill>
                <a:latin typeface="Roboto"/>
                <a:ea typeface="Roboto"/>
                <a:cs typeface="Roboto"/>
                <a:sym typeface="Roboto"/>
              </a:rPr>
              <a:t>(Prithishkumar &amp; Michael, 2014)</a:t>
            </a:r>
            <a:endParaRPr sz="1800">
              <a:solidFill>
                <a:schemeClr val="l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
                                            <p:txEl>
                                              <p:pRg end="10" st="1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ph idx="1" type="subTitle"/>
          </p:nvPr>
        </p:nvSpPr>
        <p:spPr>
          <a:xfrm>
            <a:off x="152400" y="453875"/>
            <a:ext cx="8520600" cy="4488900"/>
          </a:xfrm>
          <a:prstGeom prst="rect">
            <a:avLst/>
          </a:prstGeom>
        </p:spPr>
        <p:txBody>
          <a:bodyPr anchorCtr="0" anchor="t" bIns="91425" lIns="91425" spcFirstLastPara="1" rIns="91425" wrap="square" tIns="91425">
            <a:noAutofit/>
          </a:bodyPr>
          <a:lstStyle/>
          <a:p>
            <a:pPr indent="0" lvl="0" marL="0" rtl="0" algn="l">
              <a:lnSpc>
                <a:spcPct val="95000"/>
              </a:lnSpc>
              <a:spcBef>
                <a:spcPts val="1400"/>
              </a:spcBef>
              <a:spcAft>
                <a:spcPts val="0"/>
              </a:spcAft>
              <a:buSzPts val="935"/>
              <a:buNone/>
            </a:pPr>
            <a:r>
              <a:rPr lang="en-GB" sz="1200">
                <a:solidFill>
                  <a:schemeClr val="lt1"/>
                </a:solidFill>
                <a:latin typeface="Calibri"/>
                <a:ea typeface="Calibri"/>
                <a:cs typeface="Calibri"/>
                <a:sym typeface="Calibri"/>
              </a:rPr>
              <a:t>1</a:t>
            </a:r>
            <a:r>
              <a:rPr lang="en-GB" sz="1100">
                <a:solidFill>
                  <a:schemeClr val="lt1"/>
                </a:solidFill>
                <a:latin typeface="Calibri"/>
                <a:ea typeface="Calibri"/>
                <a:cs typeface="Calibri"/>
                <a:sym typeface="Calibri"/>
              </a:rPr>
              <a:t>. </a:t>
            </a:r>
            <a:r>
              <a:rPr lang="en-GB" sz="1200">
                <a:solidFill>
                  <a:schemeClr val="lt1"/>
                </a:solidFill>
                <a:latin typeface="Calibri"/>
                <a:ea typeface="Calibri"/>
                <a:cs typeface="Calibri"/>
                <a:sym typeface="Calibri"/>
              </a:rPr>
              <a:t>Οπτικό στυλ</a:t>
            </a:r>
            <a:br>
              <a:rPr lang="en-GB" sz="1200">
                <a:solidFill>
                  <a:schemeClr val="lt1"/>
                </a:solidFill>
                <a:latin typeface="Calibri"/>
                <a:ea typeface="Calibri"/>
                <a:cs typeface="Calibri"/>
                <a:sym typeface="Calibri"/>
              </a:rPr>
            </a:br>
            <a:r>
              <a:rPr lang="en-GB" sz="1200">
                <a:solidFill>
                  <a:schemeClr val="lt1"/>
                </a:solidFill>
                <a:latin typeface="Calibri"/>
                <a:ea typeface="Calibri"/>
                <a:cs typeface="Calibri"/>
                <a:sym typeface="Calibri"/>
              </a:rPr>
              <a:t>Δημιουργία διαδραστικών διαγραμμάτων &amp; γραφημάτων μέσω AI εργαλείων όπως Canva.</a:t>
            </a:r>
            <a:br>
              <a:rPr lang="en-GB" sz="1200">
                <a:solidFill>
                  <a:schemeClr val="lt1"/>
                </a:solidFill>
                <a:latin typeface="Calibri"/>
                <a:ea typeface="Calibri"/>
                <a:cs typeface="Calibri"/>
                <a:sym typeface="Calibri"/>
              </a:rPr>
            </a:br>
            <a:r>
              <a:rPr lang="en-GB" sz="1200">
                <a:solidFill>
                  <a:schemeClr val="lt1"/>
                </a:solidFill>
                <a:latin typeface="Calibri"/>
                <a:ea typeface="Calibri"/>
                <a:cs typeface="Calibri"/>
                <a:sym typeface="Calibri"/>
              </a:rPr>
              <a:t>Το AI μπορεί να μετατρέπει κείμενα σε infographics ή διαγράμματα.</a:t>
            </a:r>
            <a:br>
              <a:rPr lang="en-GB" sz="1200">
                <a:solidFill>
                  <a:schemeClr val="lt1"/>
                </a:solidFill>
                <a:latin typeface="Calibri"/>
                <a:ea typeface="Calibri"/>
                <a:cs typeface="Calibri"/>
                <a:sym typeface="Calibri"/>
              </a:rPr>
            </a:br>
            <a:r>
              <a:rPr lang="en-GB" sz="1200">
                <a:solidFill>
                  <a:schemeClr val="lt1"/>
                </a:solidFill>
                <a:latin typeface="Calibri"/>
                <a:ea typeface="Calibri"/>
                <a:cs typeface="Calibri"/>
                <a:sym typeface="Calibri"/>
              </a:rPr>
              <a:t>Εφαρμογές όπως το Khan Academy χρησιμοποιούν AI για να παρέχουν εξατομικευμένες οπτικές επεξηγήσεις.</a:t>
            </a:r>
            <a:endParaRPr sz="1200">
              <a:solidFill>
                <a:schemeClr val="lt1"/>
              </a:solidFill>
              <a:latin typeface="Calibri"/>
              <a:ea typeface="Calibri"/>
              <a:cs typeface="Calibri"/>
              <a:sym typeface="Calibri"/>
            </a:endParaRPr>
          </a:p>
          <a:p>
            <a:pPr indent="0" lvl="0" marL="0" rtl="0" algn="l">
              <a:lnSpc>
                <a:spcPct val="95000"/>
              </a:lnSpc>
              <a:spcBef>
                <a:spcPts val="1400"/>
              </a:spcBef>
              <a:spcAft>
                <a:spcPts val="0"/>
              </a:spcAft>
              <a:buClr>
                <a:schemeClr val="dk1"/>
              </a:buClr>
              <a:buSzPts val="935"/>
              <a:buFont typeface="Arial"/>
              <a:buNone/>
            </a:pPr>
            <a:r>
              <a:rPr lang="en-GB" sz="1200">
                <a:solidFill>
                  <a:schemeClr val="lt1"/>
                </a:solidFill>
                <a:latin typeface="Calibri"/>
                <a:ea typeface="Calibri"/>
                <a:cs typeface="Calibri"/>
                <a:sym typeface="Calibri"/>
              </a:rPr>
              <a:t>2. Ακουστικό στυλ</a:t>
            </a:r>
            <a:br>
              <a:rPr lang="en-GB" sz="1200">
                <a:solidFill>
                  <a:schemeClr val="lt1"/>
                </a:solidFill>
                <a:latin typeface="Calibri"/>
                <a:ea typeface="Calibri"/>
                <a:cs typeface="Calibri"/>
                <a:sym typeface="Calibri"/>
              </a:rPr>
            </a:br>
            <a:r>
              <a:rPr lang="en-GB" sz="1200">
                <a:solidFill>
                  <a:schemeClr val="lt1"/>
                </a:solidFill>
                <a:latin typeface="Calibri"/>
                <a:ea typeface="Calibri"/>
                <a:cs typeface="Calibri"/>
                <a:sym typeface="Calibri"/>
              </a:rPr>
              <a:t>Το AI text-to-speech (TTS) </a:t>
            </a:r>
            <a:r>
              <a:rPr lang="en-GB" sz="1200">
                <a:solidFill>
                  <a:schemeClr val="lt1"/>
                </a:solidFill>
                <a:latin typeface="Calibri"/>
                <a:ea typeface="Calibri"/>
                <a:cs typeface="Calibri"/>
                <a:sym typeface="Calibri"/>
              </a:rPr>
              <a:t>όπως το Google Text-to-Speech, NaturalReader</a:t>
            </a:r>
            <a:r>
              <a:rPr lang="en-GB" sz="1200">
                <a:solidFill>
                  <a:schemeClr val="lt1"/>
                </a:solidFill>
                <a:latin typeface="Calibri"/>
                <a:ea typeface="Calibri"/>
                <a:cs typeface="Calibri"/>
                <a:sym typeface="Calibri"/>
              </a:rPr>
              <a:t> μετατρέπει κείμενα σε ομιλία για την διευκόλυνση ανάγνωσης κειμένων.</a:t>
            </a:r>
            <a:br>
              <a:rPr lang="en-GB" sz="1200">
                <a:solidFill>
                  <a:schemeClr val="lt1"/>
                </a:solidFill>
                <a:latin typeface="Calibri"/>
                <a:ea typeface="Calibri"/>
                <a:cs typeface="Calibri"/>
                <a:sym typeface="Calibri"/>
              </a:rPr>
            </a:br>
            <a:r>
              <a:rPr lang="en-GB" sz="1200">
                <a:solidFill>
                  <a:schemeClr val="lt1"/>
                </a:solidFill>
                <a:latin typeface="Calibri"/>
                <a:ea typeface="Calibri"/>
                <a:cs typeface="Calibri"/>
                <a:sym typeface="Calibri"/>
              </a:rPr>
              <a:t>Τα podcast &amp; AI-generated audio summaries μπορούν να μετατρέπουν μαθήματα σε ηχητικά αρχεία.</a:t>
            </a:r>
            <a:br>
              <a:rPr lang="en-GB" sz="1200">
                <a:solidFill>
                  <a:schemeClr val="lt1"/>
                </a:solidFill>
                <a:latin typeface="Calibri"/>
                <a:ea typeface="Calibri"/>
                <a:cs typeface="Calibri"/>
                <a:sym typeface="Calibri"/>
              </a:rPr>
            </a:br>
            <a:r>
              <a:rPr lang="en-GB" sz="1200">
                <a:solidFill>
                  <a:schemeClr val="lt1"/>
                </a:solidFill>
                <a:latin typeface="Calibri"/>
                <a:ea typeface="Calibri"/>
                <a:cs typeface="Calibri"/>
                <a:sym typeface="Calibri"/>
              </a:rPr>
              <a:t>Τα c</a:t>
            </a:r>
            <a:r>
              <a:rPr lang="en-GB" sz="1200">
                <a:solidFill>
                  <a:schemeClr val="lt1"/>
                </a:solidFill>
                <a:latin typeface="Calibri"/>
                <a:ea typeface="Calibri"/>
                <a:cs typeface="Calibri"/>
                <a:sym typeface="Calibri"/>
              </a:rPr>
              <a:t>hatbots &amp; AI tutors όπως το ChatGPT, η Alexa και Siri μπορούν να απαντούν σε ερωτήσεις με προφορικές εξηγήσεις.</a:t>
            </a:r>
            <a:endParaRPr sz="1200">
              <a:solidFill>
                <a:schemeClr val="lt1"/>
              </a:solidFill>
              <a:latin typeface="Calibri"/>
              <a:ea typeface="Calibri"/>
              <a:cs typeface="Calibri"/>
              <a:sym typeface="Calibri"/>
            </a:endParaRPr>
          </a:p>
          <a:p>
            <a:pPr indent="0" lvl="0" marL="0" rtl="0" algn="l">
              <a:lnSpc>
                <a:spcPct val="95000"/>
              </a:lnSpc>
              <a:spcBef>
                <a:spcPts val="1400"/>
              </a:spcBef>
              <a:spcAft>
                <a:spcPts val="0"/>
              </a:spcAft>
              <a:buClr>
                <a:schemeClr val="dk1"/>
              </a:buClr>
              <a:buSzPts val="935"/>
              <a:buFont typeface="Arial"/>
              <a:buNone/>
            </a:pPr>
            <a:r>
              <a:rPr lang="en-GB" sz="1200">
                <a:solidFill>
                  <a:schemeClr val="lt1"/>
                </a:solidFill>
                <a:latin typeface="Calibri"/>
                <a:ea typeface="Calibri"/>
                <a:cs typeface="Calibri"/>
                <a:sym typeface="Calibri"/>
              </a:rPr>
              <a:t>3. Ανάγνωση/Γραφή</a:t>
            </a:r>
            <a:br>
              <a:rPr lang="en-GB" sz="1200">
                <a:solidFill>
                  <a:schemeClr val="lt1"/>
                </a:solidFill>
                <a:latin typeface="Calibri"/>
                <a:ea typeface="Calibri"/>
                <a:cs typeface="Calibri"/>
                <a:sym typeface="Calibri"/>
              </a:rPr>
            </a:br>
            <a:r>
              <a:rPr lang="en-GB" sz="1200">
                <a:solidFill>
                  <a:schemeClr val="lt1"/>
                </a:solidFill>
                <a:latin typeface="Calibri"/>
                <a:ea typeface="Calibri"/>
                <a:cs typeface="Calibri"/>
                <a:sym typeface="Calibri"/>
              </a:rPr>
              <a:t>Τα AI-powered note-taking tools (π.χ. Notion AI, Evernote AI) συνοψίζουν και οργανώνουν σημειώσεις και δημιουργούν περιλήψεις από μακροσκελή κείμενα.</a:t>
            </a:r>
            <a:br>
              <a:rPr lang="en-GB" sz="1200">
                <a:solidFill>
                  <a:schemeClr val="lt1"/>
                </a:solidFill>
                <a:latin typeface="Calibri"/>
                <a:ea typeface="Calibri"/>
                <a:cs typeface="Calibri"/>
                <a:sym typeface="Calibri"/>
              </a:rPr>
            </a:br>
            <a:r>
              <a:rPr lang="en-GB" sz="1200">
                <a:solidFill>
                  <a:schemeClr val="lt1"/>
                </a:solidFill>
                <a:latin typeface="Calibri"/>
                <a:ea typeface="Calibri"/>
                <a:cs typeface="Calibri"/>
                <a:sym typeface="Calibri"/>
              </a:rPr>
              <a:t>Επίσης το AI βοηθά στη συγγραφή κειμένων (π.χ. Grammarly, ChatGPT).</a:t>
            </a:r>
            <a:endParaRPr sz="1200">
              <a:solidFill>
                <a:schemeClr val="lt1"/>
              </a:solidFill>
              <a:latin typeface="Calibri"/>
              <a:ea typeface="Calibri"/>
              <a:cs typeface="Calibri"/>
              <a:sym typeface="Calibri"/>
            </a:endParaRPr>
          </a:p>
          <a:p>
            <a:pPr indent="0" lvl="0" marL="0" rtl="0" algn="l">
              <a:lnSpc>
                <a:spcPct val="95000"/>
              </a:lnSpc>
              <a:spcBef>
                <a:spcPts val="1400"/>
              </a:spcBef>
              <a:spcAft>
                <a:spcPts val="0"/>
              </a:spcAft>
              <a:buSzPts val="935"/>
              <a:buNone/>
            </a:pPr>
            <a:r>
              <a:rPr lang="en-GB" sz="1200">
                <a:solidFill>
                  <a:schemeClr val="lt1"/>
                </a:solidFill>
                <a:latin typeface="Calibri"/>
                <a:ea typeface="Calibri"/>
                <a:cs typeface="Calibri"/>
                <a:sym typeface="Calibri"/>
              </a:rPr>
              <a:t>4. Κιναισθητικό στυλ</a:t>
            </a:r>
            <a:br>
              <a:rPr lang="en-GB" sz="1200">
                <a:solidFill>
                  <a:schemeClr val="lt1"/>
                </a:solidFill>
                <a:latin typeface="Calibri"/>
                <a:ea typeface="Calibri"/>
                <a:cs typeface="Calibri"/>
                <a:sym typeface="Calibri"/>
              </a:rPr>
            </a:br>
            <a:r>
              <a:rPr lang="en-GB" sz="1200">
                <a:solidFill>
                  <a:schemeClr val="lt1"/>
                </a:solidFill>
                <a:latin typeface="Calibri"/>
                <a:ea typeface="Calibri"/>
                <a:cs typeface="Calibri"/>
                <a:sym typeface="Calibri"/>
              </a:rPr>
              <a:t>Οι Virtual Reality εφαρμογές επιτρέπουν στους μαθητές να κάνουν εικονικές εκδρομές, παρέχοντας εμπειρίες που καθιστούν τη μάθηση πιο ελκυστική. Πλατφόρμες όπως το Google Expeditions ή το Oculus Quest επιτρέπουν βιωματική μάθηση. Προγράμματα όπως το PhET (για φυσική/χημεία) δίνουν hands-on εμπειρίες.</a:t>
            </a:r>
            <a:endParaRPr sz="1200">
              <a:solidFill>
                <a:schemeClr val="lt1"/>
              </a:solidFill>
              <a:latin typeface="Calibri"/>
              <a:ea typeface="Calibri"/>
              <a:cs typeface="Calibri"/>
              <a:sym typeface="Calibri"/>
            </a:endParaRPr>
          </a:p>
          <a:p>
            <a:pPr indent="0" lvl="0" marL="0" rtl="0" algn="l">
              <a:lnSpc>
                <a:spcPct val="95000"/>
              </a:lnSpc>
              <a:spcBef>
                <a:spcPts val="1400"/>
              </a:spcBef>
              <a:spcAft>
                <a:spcPts val="0"/>
              </a:spcAft>
              <a:buSzPts val="935"/>
              <a:buNone/>
            </a:pPr>
            <a:r>
              <a:rPr lang="en-GB" sz="1200">
                <a:solidFill>
                  <a:schemeClr val="lt1"/>
                </a:solidFill>
                <a:latin typeface="Calibri"/>
                <a:ea typeface="Calibri"/>
                <a:cs typeface="Calibri"/>
                <a:sym typeface="Calibri"/>
              </a:rPr>
              <a:t>Εκπαιδευτικά παιχνίδια με AI π.χ. Το Kahoot! χρησιμοποιούν την τεχνητή νοημοσύνη για να δημιουργήσουν διαδραστικά κουίζ που προσαρμόζονται στην απόδοση των μαθητών, κάνοντας τη μάθηση διασκεδαστική και ανταγωνιστική.</a:t>
            </a:r>
            <a:endParaRPr sz="1200">
              <a:solidFill>
                <a:schemeClr val="lt1"/>
              </a:solidFill>
              <a:latin typeface="Calibri"/>
              <a:ea typeface="Calibri"/>
              <a:cs typeface="Calibri"/>
              <a:sym typeface="Calibri"/>
            </a:endParaRPr>
          </a:p>
          <a:p>
            <a:pPr indent="0" lvl="0" marL="0" rtl="0" algn="l">
              <a:lnSpc>
                <a:spcPct val="80000"/>
              </a:lnSpc>
              <a:spcBef>
                <a:spcPts val="400"/>
              </a:spcBef>
              <a:spcAft>
                <a:spcPts val="0"/>
              </a:spcAft>
              <a:buSzPts val="935"/>
              <a:buNone/>
            </a:pPr>
            <a:r>
              <a:t/>
            </a:r>
            <a:endParaRPr sz="1260">
              <a:solidFill>
                <a:schemeClr val="lt1"/>
              </a:solidFill>
              <a:latin typeface="Calibri"/>
              <a:ea typeface="Calibri"/>
              <a:cs typeface="Calibri"/>
              <a:sym typeface="Calibri"/>
            </a:endParaRPr>
          </a:p>
        </p:txBody>
      </p:sp>
      <p:sp>
        <p:nvSpPr>
          <p:cNvPr id="75" name="Google Shape;75;p16"/>
          <p:cNvSpPr txBox="1"/>
          <p:nvPr/>
        </p:nvSpPr>
        <p:spPr>
          <a:xfrm>
            <a:off x="72750" y="-92425"/>
            <a:ext cx="8679900" cy="546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2350">
                <a:solidFill>
                  <a:schemeClr val="lt1"/>
                </a:solidFill>
                <a:latin typeface="Calibri"/>
                <a:ea typeface="Calibri"/>
                <a:cs typeface="Calibri"/>
                <a:sym typeface="Calibri"/>
              </a:rPr>
              <a:t>Πώς η Τεχνητή Νοημοσύνη μπορεί να βοηθήσει :</a:t>
            </a:r>
            <a:endParaRPr sz="235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ph type="ctrTitle"/>
          </p:nvPr>
        </p:nvSpPr>
        <p:spPr>
          <a:xfrm>
            <a:off x="222725" y="513225"/>
            <a:ext cx="8520600" cy="498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990"/>
              <a:buFont typeface="Arial"/>
              <a:buNone/>
            </a:pPr>
            <a:r>
              <a:rPr b="1" lang="en-GB" sz="2500">
                <a:solidFill>
                  <a:schemeClr val="lt1"/>
                </a:solidFill>
                <a:latin typeface="Calibri"/>
                <a:ea typeface="Calibri"/>
                <a:cs typeface="Calibri"/>
                <a:sym typeface="Calibri"/>
              </a:rPr>
              <a:t>Πώς η Τεχνητή Νοημοσύνη μπορεί να βοηθήσει μαθητές με μαθησιακές δυσκολίες :</a:t>
            </a:r>
            <a:endParaRPr b="1" sz="2500">
              <a:solidFill>
                <a:schemeClr val="lt1"/>
              </a:solidFill>
              <a:latin typeface="Calibri"/>
              <a:ea typeface="Calibri"/>
              <a:cs typeface="Calibri"/>
              <a:sym typeface="Calibri"/>
            </a:endParaRPr>
          </a:p>
        </p:txBody>
      </p:sp>
      <p:sp>
        <p:nvSpPr>
          <p:cNvPr id="81" name="Google Shape;81;p17"/>
          <p:cNvSpPr txBox="1"/>
          <p:nvPr>
            <p:ph idx="1" type="subTitle"/>
          </p:nvPr>
        </p:nvSpPr>
        <p:spPr>
          <a:xfrm>
            <a:off x="311700" y="904700"/>
            <a:ext cx="8520600" cy="3906600"/>
          </a:xfrm>
          <a:prstGeom prst="rect">
            <a:avLst/>
          </a:prstGeom>
        </p:spPr>
        <p:txBody>
          <a:bodyPr anchorCtr="0" anchor="t" bIns="91425" lIns="91425" spcFirstLastPara="1" rIns="91425" wrap="square" tIns="91425">
            <a:normAutofit fontScale="25000" lnSpcReduction="10000"/>
          </a:bodyPr>
          <a:lstStyle/>
          <a:p>
            <a:pPr indent="0" lvl="0" marL="0" rtl="0" algn="l">
              <a:lnSpc>
                <a:spcPct val="100000"/>
              </a:lnSpc>
              <a:spcBef>
                <a:spcPts val="1400"/>
              </a:spcBef>
              <a:spcAft>
                <a:spcPts val="0"/>
              </a:spcAft>
              <a:buClr>
                <a:schemeClr val="dk1"/>
              </a:buClr>
              <a:buSzPts val="275"/>
              <a:buFont typeface="Arial"/>
              <a:buNone/>
            </a:pPr>
            <a:r>
              <a:rPr lang="en-GB" sz="4800">
                <a:solidFill>
                  <a:schemeClr val="lt1"/>
                </a:solidFill>
              </a:rPr>
              <a:t>1</a:t>
            </a:r>
            <a:r>
              <a:rPr lang="en-GB" sz="4800">
                <a:solidFill>
                  <a:schemeClr val="lt1"/>
                </a:solidFill>
                <a:latin typeface="Calibri"/>
                <a:ea typeface="Calibri"/>
                <a:cs typeface="Calibri"/>
                <a:sym typeface="Calibri"/>
              </a:rPr>
              <a:t>. </a:t>
            </a:r>
            <a:r>
              <a:rPr lang="en-GB" sz="4800" u="sng">
                <a:solidFill>
                  <a:schemeClr val="lt1"/>
                </a:solidFill>
                <a:latin typeface="Calibri"/>
                <a:ea typeface="Calibri"/>
                <a:cs typeface="Calibri"/>
                <a:sym typeface="Calibri"/>
              </a:rPr>
              <a:t>Δυσλεξία</a:t>
            </a:r>
            <a:r>
              <a:rPr lang="en-GB" sz="4800">
                <a:solidFill>
                  <a:schemeClr val="lt1"/>
                </a:solidFill>
                <a:latin typeface="Calibri"/>
                <a:ea typeface="Calibri"/>
                <a:cs typeface="Calibri"/>
                <a:sym typeface="Calibri"/>
              </a:rPr>
              <a:t>: Δυσκολία στην ανάγνωση, γραφή και κατανόηση κειμένου.</a:t>
            </a:r>
            <a:endParaRPr sz="4800">
              <a:solidFill>
                <a:schemeClr val="lt1"/>
              </a:solidFill>
              <a:latin typeface="Calibri"/>
              <a:ea typeface="Calibri"/>
              <a:cs typeface="Calibri"/>
              <a:sym typeface="Calibri"/>
            </a:endParaRPr>
          </a:p>
          <a:p>
            <a:pPr indent="-304800" lvl="0" marL="457200" rtl="0" algn="l">
              <a:lnSpc>
                <a:spcPct val="100000"/>
              </a:lnSpc>
              <a:spcBef>
                <a:spcPts val="1200"/>
              </a:spcBef>
              <a:spcAft>
                <a:spcPts val="0"/>
              </a:spcAft>
              <a:buClr>
                <a:schemeClr val="lt1"/>
              </a:buClr>
              <a:buSzPct val="100000"/>
              <a:buChar char="●"/>
            </a:pPr>
            <a:r>
              <a:rPr lang="en-GB" sz="4800">
                <a:solidFill>
                  <a:schemeClr val="lt1"/>
                </a:solidFill>
                <a:latin typeface="Calibri"/>
                <a:ea typeface="Calibri"/>
                <a:cs typeface="Calibri"/>
                <a:sym typeface="Calibri"/>
              </a:rPr>
              <a:t>Η λειτουργία Text-to-Speech - TTS στις εφαρμογές όπως το NaturalReader, Speechify και Google Read Aloud  μετατρέπουν ένα κείμενο σε ομιλία, δηλαδή διαβάζουν το κείμενο δυνατά.</a:t>
            </a:r>
            <a:endParaRPr sz="48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ct val="100000"/>
              <a:buChar char="●"/>
            </a:pPr>
            <a:r>
              <a:rPr lang="en-GB" sz="4800">
                <a:solidFill>
                  <a:schemeClr val="lt1"/>
                </a:solidFill>
                <a:latin typeface="Calibri"/>
                <a:ea typeface="Calibri"/>
                <a:cs typeface="Calibri"/>
                <a:sym typeface="Calibri"/>
              </a:rPr>
              <a:t>Διόρθωση ορθογραφικών και γραμματικών λαθών: Εργαλεία όπως το Grammarly και Microsoft Editor προτείνουν διορθώσεις και βελτιώνουν τη σαφήνεια του κειμένου.</a:t>
            </a:r>
            <a:endParaRPr sz="48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ct val="100000"/>
              <a:buChar char="●"/>
            </a:pPr>
            <a:r>
              <a:rPr lang="en-GB" sz="4800">
                <a:solidFill>
                  <a:schemeClr val="lt1"/>
                </a:solidFill>
                <a:latin typeface="Calibri"/>
                <a:ea typeface="Calibri"/>
                <a:cs typeface="Calibri"/>
                <a:sym typeface="Calibri"/>
              </a:rPr>
              <a:t>Τα α</a:t>
            </a:r>
            <a:r>
              <a:rPr lang="en-GB" sz="4800">
                <a:solidFill>
                  <a:schemeClr val="lt1"/>
                </a:solidFill>
                <a:latin typeface="Calibri"/>
                <a:ea typeface="Calibri"/>
                <a:cs typeface="Calibri"/>
                <a:sym typeface="Calibri"/>
              </a:rPr>
              <a:t>κουστικά βιβλία και AI σύνοψη κειμένων όπως το </a:t>
            </a:r>
            <a:r>
              <a:rPr lang="en-GB" sz="4800">
                <a:solidFill>
                  <a:schemeClr val="lt1"/>
                </a:solidFill>
                <a:latin typeface="Calibri"/>
                <a:ea typeface="Calibri"/>
                <a:cs typeface="Calibri"/>
                <a:sym typeface="Calibri"/>
              </a:rPr>
              <a:t>Whisper AI της OpenAI και το Audible βοηθούν στο να μεταττρέπουν κείμενα σε ηχητικά.</a:t>
            </a:r>
            <a:endParaRPr sz="48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ct val="100000"/>
              <a:buChar char="●"/>
            </a:pPr>
            <a:r>
              <a:rPr lang="en-GB" sz="4800">
                <a:solidFill>
                  <a:schemeClr val="lt1"/>
                </a:solidFill>
                <a:latin typeface="Calibri"/>
                <a:ea typeface="Calibri"/>
                <a:cs typeface="Calibri"/>
                <a:sym typeface="Calibri"/>
              </a:rPr>
              <a:t>Το Lexia Learning προσαρμόζει τα μαθήματα στις ανάγκες του μαθητή.</a:t>
            </a:r>
            <a:endParaRPr sz="4800">
              <a:solidFill>
                <a:schemeClr val="lt1"/>
              </a:solidFill>
              <a:latin typeface="Calibri"/>
              <a:ea typeface="Calibri"/>
              <a:cs typeface="Calibri"/>
              <a:sym typeface="Calibri"/>
            </a:endParaRPr>
          </a:p>
          <a:p>
            <a:pPr indent="0" lvl="0" marL="0" rtl="0" algn="l">
              <a:lnSpc>
                <a:spcPct val="115000"/>
              </a:lnSpc>
              <a:spcBef>
                <a:spcPts val="1400"/>
              </a:spcBef>
              <a:spcAft>
                <a:spcPts val="0"/>
              </a:spcAft>
              <a:buNone/>
            </a:pPr>
            <a:r>
              <a:rPr lang="en-GB" sz="4800">
                <a:solidFill>
                  <a:schemeClr val="lt1"/>
                </a:solidFill>
                <a:latin typeface="Calibri"/>
                <a:ea typeface="Calibri"/>
                <a:cs typeface="Calibri"/>
                <a:sym typeface="Calibri"/>
              </a:rPr>
              <a:t>2. </a:t>
            </a:r>
            <a:r>
              <a:rPr lang="en-GB" sz="4800" u="sng">
                <a:solidFill>
                  <a:schemeClr val="lt1"/>
                </a:solidFill>
                <a:latin typeface="Calibri"/>
                <a:ea typeface="Calibri"/>
                <a:cs typeface="Calibri"/>
                <a:sym typeface="Calibri"/>
              </a:rPr>
              <a:t>ΔΕΠΥ</a:t>
            </a:r>
            <a:r>
              <a:rPr lang="en-GB" sz="4800">
                <a:solidFill>
                  <a:schemeClr val="lt1"/>
                </a:solidFill>
                <a:latin typeface="Calibri"/>
                <a:ea typeface="Calibri"/>
                <a:cs typeface="Calibri"/>
                <a:sym typeface="Calibri"/>
              </a:rPr>
              <a:t>: Δυσκολία στη συγκέντρωση, την οργάνωση και τη διαχείριση χρόνου.</a:t>
            </a:r>
            <a:endParaRPr sz="4800">
              <a:solidFill>
                <a:schemeClr val="lt1"/>
              </a:solidFill>
              <a:latin typeface="Calibri"/>
              <a:ea typeface="Calibri"/>
              <a:cs typeface="Calibri"/>
              <a:sym typeface="Calibri"/>
            </a:endParaRPr>
          </a:p>
          <a:p>
            <a:pPr indent="-304800" lvl="0" marL="457200" rtl="0" algn="l">
              <a:lnSpc>
                <a:spcPct val="115000"/>
              </a:lnSpc>
              <a:spcBef>
                <a:spcPts val="1200"/>
              </a:spcBef>
              <a:spcAft>
                <a:spcPts val="0"/>
              </a:spcAft>
              <a:buClr>
                <a:schemeClr val="lt1"/>
              </a:buClr>
              <a:buSzPct val="100000"/>
              <a:buChar char="●"/>
            </a:pPr>
            <a:r>
              <a:rPr lang="en-GB" sz="4800">
                <a:solidFill>
                  <a:schemeClr val="lt1"/>
                </a:solidFill>
                <a:latin typeface="Calibri"/>
                <a:ea typeface="Calibri"/>
                <a:cs typeface="Calibri"/>
                <a:sym typeface="Calibri"/>
              </a:rPr>
              <a:t>Βοηθοί παραγωγικότητας: Εφαρμογές όπως το Todoist, Trello και Notion AI οργανώνουν τις εργασίες και υπενθυμίζουν προθεσμίες.</a:t>
            </a:r>
            <a:endParaRPr sz="4800">
              <a:solidFill>
                <a:schemeClr val="lt1"/>
              </a:solidFill>
              <a:latin typeface="Calibri"/>
              <a:ea typeface="Calibri"/>
              <a:cs typeface="Calibri"/>
              <a:sym typeface="Calibri"/>
            </a:endParaRPr>
          </a:p>
          <a:p>
            <a:pPr indent="-304800" lvl="0" marL="457200" rtl="0" algn="l">
              <a:lnSpc>
                <a:spcPct val="115000"/>
              </a:lnSpc>
              <a:spcBef>
                <a:spcPts val="0"/>
              </a:spcBef>
              <a:spcAft>
                <a:spcPts val="0"/>
              </a:spcAft>
              <a:buClr>
                <a:schemeClr val="lt1"/>
              </a:buClr>
              <a:buSzPct val="100000"/>
              <a:buChar char="●"/>
            </a:pPr>
            <a:r>
              <a:rPr lang="en-GB" sz="4800">
                <a:solidFill>
                  <a:schemeClr val="lt1"/>
                </a:solidFill>
                <a:latin typeface="Calibri"/>
                <a:ea typeface="Calibri"/>
                <a:cs typeface="Calibri"/>
                <a:sym typeface="Calibri"/>
              </a:rPr>
              <a:t>Τα εργαλεία Freedom και Cold Turkey μειώνουν τους ψηφιακούς περισπασμούς.</a:t>
            </a:r>
            <a:endParaRPr sz="4800">
              <a:solidFill>
                <a:schemeClr val="lt1"/>
              </a:solidFill>
              <a:latin typeface="Calibri"/>
              <a:ea typeface="Calibri"/>
              <a:cs typeface="Calibri"/>
              <a:sym typeface="Calibri"/>
            </a:endParaRPr>
          </a:p>
          <a:p>
            <a:pPr indent="-304800" lvl="0" marL="457200" rtl="0" algn="l">
              <a:lnSpc>
                <a:spcPct val="115000"/>
              </a:lnSpc>
              <a:spcBef>
                <a:spcPts val="0"/>
              </a:spcBef>
              <a:spcAft>
                <a:spcPts val="0"/>
              </a:spcAft>
              <a:buClr>
                <a:schemeClr val="lt1"/>
              </a:buClr>
              <a:buSzPct val="100000"/>
              <a:buChar char="●"/>
            </a:pPr>
            <a:r>
              <a:rPr lang="en-GB" sz="4800">
                <a:solidFill>
                  <a:schemeClr val="lt1"/>
                </a:solidFill>
                <a:latin typeface="Calibri"/>
                <a:ea typeface="Calibri"/>
                <a:cs typeface="Calibri"/>
                <a:sym typeface="Calibri"/>
              </a:rPr>
              <a:t>Η μάθηση μέσω παιχνιδιών (Gamification) από τις πλατφόρμες όπως το Khan Academy και Duolingo κάνουν τη μάθηση πιο διασκεδαστική.</a:t>
            </a:r>
            <a:endParaRPr sz="4800">
              <a:solidFill>
                <a:schemeClr val="lt1"/>
              </a:solidFill>
              <a:latin typeface="Calibri"/>
              <a:ea typeface="Calibri"/>
              <a:cs typeface="Calibri"/>
              <a:sym typeface="Calibri"/>
            </a:endParaRPr>
          </a:p>
          <a:p>
            <a:pPr indent="-304800" lvl="0" marL="457200" rtl="0" algn="l">
              <a:lnSpc>
                <a:spcPct val="115000"/>
              </a:lnSpc>
              <a:spcBef>
                <a:spcPts val="0"/>
              </a:spcBef>
              <a:spcAft>
                <a:spcPts val="0"/>
              </a:spcAft>
              <a:buClr>
                <a:schemeClr val="lt1"/>
              </a:buClr>
              <a:buSzPct val="100000"/>
              <a:buChar char="●"/>
            </a:pPr>
            <a:r>
              <a:rPr lang="en-GB" sz="4800">
                <a:solidFill>
                  <a:schemeClr val="lt1"/>
                </a:solidFill>
                <a:latin typeface="Calibri"/>
                <a:ea typeface="Calibri"/>
                <a:cs typeface="Calibri"/>
                <a:sym typeface="Calibri"/>
              </a:rPr>
              <a:t>Το Brain.fm χρησιμοποιεί AI για να δημιουργήσει μουσική που βελτιώνει την προσοχή.</a:t>
            </a:r>
            <a:endParaRPr sz="4800">
              <a:solidFill>
                <a:schemeClr val="lt1"/>
              </a:solidFill>
              <a:latin typeface="Calibri"/>
              <a:ea typeface="Calibri"/>
              <a:cs typeface="Calibri"/>
              <a:sym typeface="Calibri"/>
            </a:endParaRPr>
          </a:p>
          <a:p>
            <a:pPr indent="0" lvl="0" marL="0" rtl="0" algn="l">
              <a:lnSpc>
                <a:spcPct val="100000"/>
              </a:lnSpc>
              <a:spcBef>
                <a:spcPts val="1200"/>
              </a:spcBef>
              <a:spcAft>
                <a:spcPts val="0"/>
              </a:spcAft>
              <a:buNone/>
            </a:pPr>
            <a:r>
              <a:t/>
            </a:r>
            <a:endParaRPr sz="1100">
              <a:solidFill>
                <a:schemeClr val="dk1"/>
              </a:solidFill>
              <a:latin typeface="Calibri"/>
              <a:ea typeface="Calibri"/>
              <a:cs typeface="Calibri"/>
              <a:sym typeface="Calibri"/>
            </a:endParaRPr>
          </a:p>
          <a:p>
            <a:pPr indent="0" lvl="0" marL="0" rtl="0" algn="l">
              <a:spcBef>
                <a:spcPts val="1200"/>
              </a:spcBef>
              <a:spcAft>
                <a:spcPts val="0"/>
              </a:spcAft>
              <a:buNone/>
            </a:pPr>
            <a:r>
              <a:t/>
            </a:r>
            <a:endParaRPr sz="1400">
              <a:solidFill>
                <a:schemeClr val="dk1"/>
              </a:solidFill>
              <a:latin typeface="Calibri"/>
              <a:ea typeface="Calibri"/>
              <a:cs typeface="Calibri"/>
              <a:sym typeface="Calibri"/>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None/>
            </a:pPr>
            <a:r>
              <a:t/>
            </a:r>
            <a:endParaRPr sz="1100">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1" st="1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2" st="1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3" st="1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4" st="1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5" st="1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1" st="1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2" st="1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3" st="1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4" st="1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xEl>
                                              <p:pRg end="15" st="1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369400" y="491525"/>
            <a:ext cx="8261100" cy="3819300"/>
          </a:xfrm>
          <a:prstGeom prst="rect">
            <a:avLst/>
          </a:prstGeom>
          <a:noFill/>
          <a:ln>
            <a:noFill/>
          </a:ln>
        </p:spPr>
        <p:txBody>
          <a:bodyPr anchorCtr="0" anchor="t" bIns="91425" lIns="91425" spcFirstLastPara="1" rIns="91425" wrap="square" tIns="91425">
            <a:noAutofit/>
          </a:bodyPr>
          <a:lstStyle/>
          <a:p>
            <a:pPr indent="0" lvl="0" marL="0" rtl="0" algn="l">
              <a:spcBef>
                <a:spcPts val="1400"/>
              </a:spcBef>
              <a:spcAft>
                <a:spcPts val="0"/>
              </a:spcAft>
              <a:buClr>
                <a:schemeClr val="dk1"/>
              </a:buClr>
              <a:buSzPts val="1100"/>
              <a:buFont typeface="Arial"/>
              <a:buNone/>
            </a:pPr>
            <a:r>
              <a:rPr lang="en-GB" sz="1200">
                <a:solidFill>
                  <a:schemeClr val="lt1"/>
                </a:solidFill>
                <a:latin typeface="Calibri"/>
                <a:ea typeface="Calibri"/>
                <a:cs typeface="Calibri"/>
                <a:sym typeface="Calibri"/>
              </a:rPr>
              <a:t>3. </a:t>
            </a:r>
            <a:r>
              <a:rPr lang="en-GB" sz="1200" u="sng">
                <a:solidFill>
                  <a:schemeClr val="lt1"/>
                </a:solidFill>
                <a:latin typeface="Calibri"/>
                <a:ea typeface="Calibri"/>
                <a:cs typeface="Calibri"/>
                <a:sym typeface="Calibri"/>
              </a:rPr>
              <a:t>Αυτισμός</a:t>
            </a:r>
            <a:r>
              <a:rPr lang="en-GB" sz="1200">
                <a:solidFill>
                  <a:schemeClr val="lt1"/>
                </a:solidFill>
                <a:latin typeface="Calibri"/>
                <a:ea typeface="Calibri"/>
                <a:cs typeface="Calibri"/>
                <a:sym typeface="Calibri"/>
              </a:rPr>
              <a:t>: Δυσκολίες στην επικοινωνία, την κοινωνική αλληλεπίδραση και την επεξεργασία πληροφοριών.</a:t>
            </a:r>
            <a:endParaRPr sz="1200">
              <a:solidFill>
                <a:schemeClr val="lt1"/>
              </a:solidFill>
              <a:latin typeface="Calibri"/>
              <a:ea typeface="Calibri"/>
              <a:cs typeface="Calibri"/>
              <a:sym typeface="Calibri"/>
            </a:endParaRPr>
          </a:p>
          <a:p>
            <a:pPr indent="-304800" lvl="0" marL="457200" rtl="0" algn="l">
              <a:spcBef>
                <a:spcPts val="1200"/>
              </a:spcBef>
              <a:spcAft>
                <a:spcPts val="0"/>
              </a:spcAft>
              <a:buClr>
                <a:schemeClr val="lt1"/>
              </a:buClr>
              <a:buSzPts val="1200"/>
              <a:buChar char="●"/>
            </a:pPr>
            <a:r>
              <a:rPr lang="en-GB" sz="1200">
                <a:solidFill>
                  <a:schemeClr val="lt1"/>
                </a:solidFill>
                <a:latin typeface="Calibri"/>
                <a:ea typeface="Calibri"/>
                <a:cs typeface="Calibri"/>
                <a:sym typeface="Calibri"/>
              </a:rPr>
              <a:t>Εκπαίδευση κοινωνικών δεξιοτήτων μέσω AI. Το Brain Power χρησιμοποιεί επαυξημένη πραγματικότητα (AR) για να βοηθήσει στην κατανόηση συναισθημάτων.</a:t>
            </a:r>
            <a:endParaRPr sz="1200">
              <a:solidFill>
                <a:schemeClr val="lt1"/>
              </a:solidFill>
              <a:latin typeface="Calibri"/>
              <a:ea typeface="Calibri"/>
              <a:cs typeface="Calibri"/>
              <a:sym typeface="Calibri"/>
            </a:endParaRPr>
          </a:p>
          <a:p>
            <a:pPr indent="-304800" lvl="0" marL="457200" rtl="0" algn="l">
              <a:spcBef>
                <a:spcPts val="0"/>
              </a:spcBef>
              <a:spcAft>
                <a:spcPts val="0"/>
              </a:spcAft>
              <a:buClr>
                <a:schemeClr val="lt1"/>
              </a:buClr>
              <a:buSzPts val="1200"/>
              <a:buChar char="●"/>
            </a:pPr>
            <a:r>
              <a:rPr lang="en-GB" sz="1200">
                <a:solidFill>
                  <a:schemeClr val="lt1"/>
                </a:solidFill>
                <a:latin typeface="Calibri"/>
                <a:ea typeface="Calibri"/>
                <a:cs typeface="Calibri"/>
                <a:sym typeface="Calibri"/>
              </a:rPr>
              <a:t>Τα υποστηρικτικά εργαλεία επικοινωνίας όπως το Proloquo2Go διευκολύνει τη μη λεκτική επικοινωνία χρησιμοποιώντας σύμβολα .</a:t>
            </a:r>
            <a:endParaRPr sz="1200">
              <a:solidFill>
                <a:schemeClr val="lt1"/>
              </a:solidFill>
              <a:latin typeface="Calibri"/>
              <a:ea typeface="Calibri"/>
              <a:cs typeface="Calibri"/>
              <a:sym typeface="Calibri"/>
            </a:endParaRPr>
          </a:p>
          <a:p>
            <a:pPr indent="-304800" lvl="0" marL="457200" rtl="0" algn="l">
              <a:spcBef>
                <a:spcPts val="0"/>
              </a:spcBef>
              <a:spcAft>
                <a:spcPts val="0"/>
              </a:spcAft>
              <a:buClr>
                <a:schemeClr val="lt1"/>
              </a:buClr>
              <a:buSzPts val="1200"/>
              <a:buChar char="●"/>
            </a:pPr>
            <a:r>
              <a:rPr lang="en-GB" sz="1200">
                <a:solidFill>
                  <a:schemeClr val="lt1"/>
                </a:solidFill>
                <a:latin typeface="Calibri"/>
                <a:ea typeface="Calibri"/>
                <a:cs typeface="Calibri"/>
                <a:sym typeface="Calibri"/>
              </a:rPr>
              <a:t>Το Replika AI παρέχει ένα ασφαλές περιβάλλον για εξάσκηση συνομιλιών και λειτουργεί ως εικονικός θεραπευτής</a:t>
            </a:r>
            <a:endParaRPr sz="1200">
              <a:solidFill>
                <a:schemeClr val="lt1"/>
              </a:solidFill>
              <a:latin typeface="Calibri"/>
              <a:ea typeface="Calibri"/>
              <a:cs typeface="Calibri"/>
              <a:sym typeface="Calibri"/>
            </a:endParaRPr>
          </a:p>
          <a:p>
            <a:pPr indent="-304800" lvl="0" marL="457200" rtl="0" algn="l">
              <a:spcBef>
                <a:spcPts val="0"/>
              </a:spcBef>
              <a:spcAft>
                <a:spcPts val="0"/>
              </a:spcAft>
              <a:buClr>
                <a:schemeClr val="lt1"/>
              </a:buClr>
              <a:buSzPts val="1200"/>
              <a:buChar char="●"/>
            </a:pPr>
            <a:r>
              <a:rPr lang="en-GB" sz="1200">
                <a:solidFill>
                  <a:schemeClr val="lt1"/>
                </a:solidFill>
                <a:latin typeface="Calibri"/>
                <a:ea typeface="Calibri"/>
                <a:cs typeface="Calibri"/>
                <a:sym typeface="Calibri"/>
              </a:rPr>
              <a:t>Το Khan Academy και Squirrel AI προσαρμόζουν τα μαθήματα στον ρυθμό του μαθητή.</a:t>
            </a:r>
            <a:endParaRPr sz="1200">
              <a:solidFill>
                <a:schemeClr val="lt1"/>
              </a:solidFill>
              <a:latin typeface="Calibri"/>
              <a:ea typeface="Calibri"/>
              <a:cs typeface="Calibri"/>
              <a:sym typeface="Calibri"/>
            </a:endParaRPr>
          </a:p>
          <a:p>
            <a:pPr indent="0" lvl="0" marL="0" rtl="0" algn="l">
              <a:spcBef>
                <a:spcPts val="1200"/>
              </a:spcBef>
              <a:spcAft>
                <a:spcPts val="0"/>
              </a:spcAft>
              <a:buNone/>
            </a:pPr>
            <a:r>
              <a:t/>
            </a:r>
            <a:endParaRPr sz="1200">
              <a:solidFill>
                <a:schemeClr val="lt1"/>
              </a:solidFill>
              <a:latin typeface="Calibri"/>
              <a:ea typeface="Calibri"/>
              <a:cs typeface="Calibri"/>
              <a:sym typeface="Calibri"/>
            </a:endParaRPr>
          </a:p>
          <a:p>
            <a:pPr indent="0" lvl="0" marL="0" rtl="0" algn="l">
              <a:lnSpc>
                <a:spcPct val="100000"/>
              </a:lnSpc>
              <a:spcBef>
                <a:spcPts val="1400"/>
              </a:spcBef>
              <a:spcAft>
                <a:spcPts val="0"/>
              </a:spcAft>
              <a:buClr>
                <a:schemeClr val="dk1"/>
              </a:buClr>
              <a:buSzPts val="1100"/>
              <a:buFont typeface="Arial"/>
              <a:buNone/>
            </a:pPr>
            <a:r>
              <a:rPr lang="en-GB" sz="1200">
                <a:solidFill>
                  <a:schemeClr val="lt1"/>
                </a:solidFill>
                <a:latin typeface="Calibri"/>
                <a:ea typeface="Calibri"/>
                <a:cs typeface="Calibri"/>
                <a:sym typeface="Calibri"/>
              </a:rPr>
              <a:t>4. </a:t>
            </a:r>
            <a:r>
              <a:rPr lang="en-GB" sz="1200" u="sng">
                <a:solidFill>
                  <a:schemeClr val="lt1"/>
                </a:solidFill>
                <a:latin typeface="Calibri"/>
                <a:ea typeface="Calibri"/>
                <a:cs typeface="Calibri"/>
                <a:sym typeface="Calibri"/>
              </a:rPr>
              <a:t>Γενικές Μαθησιακές Δυσκολίες </a:t>
            </a:r>
            <a:r>
              <a:rPr lang="en-GB" sz="1200">
                <a:solidFill>
                  <a:schemeClr val="lt1"/>
                </a:solidFill>
                <a:latin typeface="Calibri"/>
                <a:ea typeface="Calibri"/>
                <a:cs typeface="Calibri"/>
                <a:sym typeface="Calibri"/>
              </a:rPr>
              <a:t>(Δυσγραφία, Δυσαριθμησία) </a:t>
            </a:r>
            <a:endParaRPr sz="1200">
              <a:solidFill>
                <a:schemeClr val="lt1"/>
              </a:solidFill>
              <a:latin typeface="Calibri"/>
              <a:ea typeface="Calibri"/>
              <a:cs typeface="Calibri"/>
              <a:sym typeface="Calibri"/>
            </a:endParaRPr>
          </a:p>
          <a:p>
            <a:pPr indent="-304800" lvl="0" marL="457200" rtl="0" algn="l">
              <a:lnSpc>
                <a:spcPct val="100000"/>
              </a:lnSpc>
              <a:spcBef>
                <a:spcPts val="1200"/>
              </a:spcBef>
              <a:spcAft>
                <a:spcPts val="0"/>
              </a:spcAft>
              <a:buClr>
                <a:schemeClr val="lt1"/>
              </a:buClr>
              <a:buSzPts val="1200"/>
              <a:buChar char="●"/>
            </a:pPr>
            <a:r>
              <a:rPr lang="en-GB" sz="1200">
                <a:solidFill>
                  <a:schemeClr val="lt1"/>
                </a:solidFill>
                <a:latin typeface="Calibri"/>
                <a:ea typeface="Calibri"/>
                <a:cs typeface="Calibri"/>
                <a:sym typeface="Calibri"/>
              </a:rPr>
              <a:t>Το Google Docs Voice Typing και Otter.ai επιτρέπουν στους μαθητές να μετατρέπουν την ομιλία τους σε κείμενο, δηλαδή να γράφουν με τη φωνή τους.</a:t>
            </a:r>
            <a:endParaRPr sz="12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ts val="1200"/>
              <a:buChar char="●"/>
            </a:pPr>
            <a:r>
              <a:rPr lang="en-GB" sz="1200">
                <a:solidFill>
                  <a:schemeClr val="lt1"/>
                </a:solidFill>
                <a:latin typeface="Calibri"/>
                <a:ea typeface="Calibri"/>
                <a:cs typeface="Calibri"/>
                <a:sym typeface="Calibri"/>
              </a:rPr>
              <a:t>Εφαρμογές υπολογισμού μαθηματικών πράξεων όπως το Photomath και Wolfram Alpha βοηθούν στην κατανόηση μαθηματικών προβλημάτων.</a:t>
            </a:r>
            <a:endParaRPr sz="12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ts val="1200"/>
              <a:buChar char="●"/>
            </a:pPr>
            <a:r>
              <a:rPr lang="en-GB" sz="1200">
                <a:solidFill>
                  <a:schemeClr val="lt1"/>
                </a:solidFill>
                <a:latin typeface="Calibri"/>
                <a:ea typeface="Calibri"/>
                <a:cs typeface="Calibri"/>
                <a:sym typeface="Calibri"/>
              </a:rPr>
              <a:t>Το Desmos και GeoGebra δημιουργούν διαδραστικά μαθηματικά διαγράμματα.</a:t>
            </a:r>
            <a:endParaRPr sz="1200">
              <a:solidFill>
                <a:schemeClr val="lt1"/>
              </a:solidFill>
              <a:latin typeface="Calibri"/>
              <a:ea typeface="Calibri"/>
              <a:cs typeface="Calibri"/>
              <a:sym typeface="Calibri"/>
            </a:endParaRPr>
          </a:p>
          <a:p>
            <a:pPr indent="-304800" lvl="0" marL="457200" rtl="0" algn="l">
              <a:lnSpc>
                <a:spcPct val="100000"/>
              </a:lnSpc>
              <a:spcBef>
                <a:spcPts val="0"/>
              </a:spcBef>
              <a:spcAft>
                <a:spcPts val="0"/>
              </a:spcAft>
              <a:buClr>
                <a:schemeClr val="lt1"/>
              </a:buClr>
              <a:buSzPts val="1200"/>
              <a:buChar char="●"/>
            </a:pPr>
            <a:r>
              <a:rPr lang="en-GB" sz="1200">
                <a:solidFill>
                  <a:schemeClr val="lt1"/>
                </a:solidFill>
                <a:latin typeface="Calibri"/>
                <a:ea typeface="Calibri"/>
                <a:cs typeface="Calibri"/>
                <a:sym typeface="Calibri"/>
              </a:rPr>
              <a:t>Τα διαδραστικά εργαλεία μάθησης (BrainPOP και Quizlet AI) βοηθούν στην απομνημόνευση εννοιών.</a:t>
            </a:r>
            <a:endParaRPr sz="1200">
              <a:solidFill>
                <a:schemeClr val="lt1"/>
              </a:solidFill>
              <a:latin typeface="Calibri"/>
              <a:ea typeface="Calibri"/>
              <a:cs typeface="Calibri"/>
              <a:sym typeface="Calibri"/>
            </a:endParaRPr>
          </a:p>
          <a:p>
            <a:pPr indent="0" lvl="0" marL="0" rtl="0" algn="l">
              <a:spcBef>
                <a:spcPts val="1200"/>
              </a:spcBef>
              <a:spcAft>
                <a:spcPts val="1200"/>
              </a:spcAft>
              <a:buNone/>
            </a:pPr>
            <a:r>
              <a:t/>
            </a:r>
            <a:endParaRPr b="1" sz="12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xEl>
                                              <p:pRg end="11" st="1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9"/>
          <p:cNvSpPr txBox="1"/>
          <p:nvPr>
            <p:ph type="ctrTitle"/>
          </p:nvPr>
        </p:nvSpPr>
        <p:spPr>
          <a:xfrm>
            <a:off x="124825" y="611050"/>
            <a:ext cx="8520600" cy="9432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Clr>
                <a:schemeClr val="dk1"/>
              </a:buClr>
              <a:buSzPct val="39600"/>
              <a:buFont typeface="Arial"/>
              <a:buNone/>
            </a:pPr>
            <a:r>
              <a:rPr b="1" lang="en-GB" sz="2500">
                <a:solidFill>
                  <a:schemeClr val="lt1"/>
                </a:solidFill>
                <a:latin typeface="Calibri"/>
                <a:ea typeface="Calibri"/>
                <a:cs typeface="Calibri"/>
                <a:sym typeface="Calibri"/>
              </a:rPr>
              <a:t>Πώς η Τεχνητή Νοημοσύνη μπορεί να βοηθήσει μαθητές με αναπηρίες :</a:t>
            </a:r>
            <a:endParaRPr sz="2500">
              <a:latin typeface="Calibri"/>
              <a:ea typeface="Calibri"/>
              <a:cs typeface="Calibri"/>
              <a:sym typeface="Calibri"/>
            </a:endParaRPr>
          </a:p>
          <a:p>
            <a:pPr indent="0" lvl="0" marL="0" rtl="0" algn="ctr">
              <a:spcBef>
                <a:spcPts val="0"/>
              </a:spcBef>
              <a:spcAft>
                <a:spcPts val="0"/>
              </a:spcAft>
              <a:buSzPts val="891"/>
              <a:buNone/>
            </a:pPr>
            <a:r>
              <a:t/>
            </a:r>
            <a:endParaRPr sz="4680"/>
          </a:p>
        </p:txBody>
      </p:sp>
      <p:sp>
        <p:nvSpPr>
          <p:cNvPr id="92" name="Google Shape;92;p19"/>
          <p:cNvSpPr txBox="1"/>
          <p:nvPr>
            <p:ph idx="1" type="subTitle"/>
          </p:nvPr>
        </p:nvSpPr>
        <p:spPr>
          <a:xfrm>
            <a:off x="124825" y="851325"/>
            <a:ext cx="8520600" cy="42537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lt1"/>
              </a:buClr>
              <a:buSzPts val="1200"/>
              <a:buFont typeface="Calibri"/>
              <a:buChar char="●"/>
            </a:pPr>
            <a:r>
              <a:rPr lang="en-GB" sz="1200">
                <a:solidFill>
                  <a:schemeClr val="lt1"/>
                </a:solidFill>
                <a:latin typeface="Calibri"/>
                <a:ea typeface="Calibri"/>
                <a:cs typeface="Calibri"/>
                <a:sym typeface="Calibri"/>
              </a:rPr>
              <a:t>Η εφαρμογή της </a:t>
            </a:r>
            <a:r>
              <a:rPr b="1" lang="en-GB" sz="1200">
                <a:solidFill>
                  <a:schemeClr val="lt1"/>
                </a:solidFill>
                <a:latin typeface="Calibri"/>
                <a:ea typeface="Calibri"/>
                <a:cs typeface="Calibri"/>
                <a:sym typeface="Calibri"/>
              </a:rPr>
              <a:t>Microsoft-Seeing AI</a:t>
            </a:r>
            <a:r>
              <a:rPr lang="en-GB" sz="1200">
                <a:solidFill>
                  <a:schemeClr val="lt1"/>
                </a:solidFill>
                <a:latin typeface="Calibri"/>
                <a:ea typeface="Calibri"/>
                <a:cs typeface="Calibri"/>
                <a:sym typeface="Calibri"/>
              </a:rPr>
              <a:t> </a:t>
            </a:r>
            <a:r>
              <a:rPr lang="en-GB" sz="1200">
                <a:solidFill>
                  <a:schemeClr val="lt1"/>
                </a:solidFill>
                <a:latin typeface="Calibri"/>
                <a:ea typeface="Calibri"/>
                <a:cs typeface="Calibri"/>
                <a:sym typeface="Calibri"/>
              </a:rPr>
              <a:t>χρησιμοποιεί την τεχνητή νοημοσύνη για να παρέχει λειτουργίες όπως μετατροπή κειμένου σε ομιλία ώστε να </a:t>
            </a:r>
            <a:r>
              <a:rPr lang="en-GB" sz="1200">
                <a:solidFill>
                  <a:schemeClr val="lt1"/>
                </a:solidFill>
                <a:latin typeface="Calibri"/>
                <a:ea typeface="Calibri"/>
                <a:cs typeface="Calibri"/>
                <a:sym typeface="Calibri"/>
              </a:rPr>
              <a:t>βοηθήσει τους μαθητές με προβλήματα όρασης, περιγράφοντας το περιβάλλον τους για να διευκολυνθεί η πλοήγηση και διαβάζοντας το κείμενο δυνατά.</a:t>
            </a:r>
            <a:endParaRPr sz="1200">
              <a:solidFill>
                <a:schemeClr val="lt1"/>
              </a:solidFill>
              <a:latin typeface="Calibri"/>
              <a:ea typeface="Calibri"/>
              <a:cs typeface="Calibri"/>
              <a:sym typeface="Calibri"/>
            </a:endParaRPr>
          </a:p>
          <a:p>
            <a:pPr indent="0" lvl="0" marL="457200" rtl="0" algn="l">
              <a:spcBef>
                <a:spcPts val="0"/>
              </a:spcBef>
              <a:spcAft>
                <a:spcPts val="0"/>
              </a:spcAft>
              <a:buNone/>
            </a:pPr>
            <a:r>
              <a:rPr lang="en-GB" sz="1200">
                <a:solidFill>
                  <a:schemeClr val="lt1"/>
                </a:solidFill>
                <a:latin typeface="Calibri"/>
                <a:ea typeface="Calibri"/>
                <a:cs typeface="Calibri"/>
                <a:sym typeface="Calibri"/>
              </a:rPr>
              <a:t>Το </a:t>
            </a:r>
            <a:r>
              <a:rPr b="1" lang="en-GB" sz="1200">
                <a:solidFill>
                  <a:schemeClr val="lt1"/>
                </a:solidFill>
                <a:latin typeface="Calibri"/>
                <a:ea typeface="Calibri"/>
                <a:cs typeface="Calibri"/>
                <a:sym typeface="Calibri"/>
              </a:rPr>
              <a:t>Microsoft’s Immersive Reader</a:t>
            </a:r>
            <a:r>
              <a:rPr lang="en-GB" sz="1200">
                <a:solidFill>
                  <a:schemeClr val="lt1"/>
                </a:solidFill>
                <a:latin typeface="Calibri"/>
                <a:ea typeface="Calibri"/>
                <a:cs typeface="Calibri"/>
                <a:sym typeface="Calibri"/>
              </a:rPr>
              <a:t> χρησιμοποιεί AI για τη μετατροπή κειμένου σε ομιλία, τη μετάφραση περιεχομένου και την παροχή άλλων λειτουργιών προσβασιμότητας.</a:t>
            </a:r>
            <a:endParaRPr sz="1200">
              <a:solidFill>
                <a:schemeClr val="lt1"/>
              </a:solidFill>
              <a:latin typeface="Calibri"/>
              <a:ea typeface="Calibri"/>
              <a:cs typeface="Calibri"/>
              <a:sym typeface="Calibri"/>
            </a:endParaRPr>
          </a:p>
          <a:p>
            <a:pPr indent="0" lvl="0" marL="457200" rtl="0" algn="l">
              <a:spcBef>
                <a:spcPts val="0"/>
              </a:spcBef>
              <a:spcAft>
                <a:spcPts val="0"/>
              </a:spcAft>
              <a:buNone/>
            </a:pPr>
            <a:r>
              <a:t/>
            </a:r>
            <a:endParaRPr b="1" sz="1200">
              <a:solidFill>
                <a:schemeClr val="lt1"/>
              </a:solidFill>
              <a:latin typeface="Calibri"/>
              <a:ea typeface="Calibri"/>
              <a:cs typeface="Calibri"/>
              <a:sym typeface="Calibri"/>
            </a:endParaRPr>
          </a:p>
          <a:p>
            <a:pPr indent="-304800" lvl="0" marL="457200" rtl="0" algn="l">
              <a:spcBef>
                <a:spcPts val="0"/>
              </a:spcBef>
              <a:spcAft>
                <a:spcPts val="0"/>
              </a:spcAft>
              <a:buClr>
                <a:schemeClr val="lt1"/>
              </a:buClr>
              <a:buSzPts val="1200"/>
              <a:buFont typeface="Calibri"/>
              <a:buChar char="●"/>
            </a:pPr>
            <a:r>
              <a:rPr lang="en-GB" sz="1200">
                <a:solidFill>
                  <a:schemeClr val="lt1"/>
                </a:solidFill>
                <a:latin typeface="Calibri"/>
                <a:ea typeface="Calibri"/>
                <a:cs typeface="Calibri"/>
                <a:sym typeface="Calibri"/>
              </a:rPr>
              <a:t>Το </a:t>
            </a:r>
            <a:r>
              <a:rPr b="1" lang="en-GB" sz="1200">
                <a:solidFill>
                  <a:schemeClr val="lt1"/>
                </a:solidFill>
                <a:latin typeface="Calibri"/>
                <a:ea typeface="Calibri"/>
                <a:cs typeface="Calibri"/>
                <a:sym typeface="Calibri"/>
              </a:rPr>
              <a:t>Bookshare</a:t>
            </a:r>
            <a:r>
              <a:rPr lang="en-GB" sz="1200">
                <a:solidFill>
                  <a:schemeClr val="lt1"/>
                </a:solidFill>
                <a:latin typeface="Calibri"/>
                <a:ea typeface="Calibri"/>
                <a:cs typeface="Calibri"/>
                <a:sym typeface="Calibri"/>
              </a:rPr>
              <a:t> χρησιμοποιεί την τεχνητή νοημοσύνη για να μετατρέψει κείμενο σε προσβάσιμες μορφές, όπως ήχο και μεγάλα γράμματα, καθιστώντας το υλικό ανάγνωσης προσβάσιμο σε μαθητές με αναπηρία ανάγνωσης.</a:t>
            </a:r>
            <a:endParaRPr sz="1200">
              <a:solidFill>
                <a:schemeClr val="lt1"/>
              </a:solidFill>
              <a:latin typeface="Calibri"/>
              <a:ea typeface="Calibri"/>
              <a:cs typeface="Calibri"/>
              <a:sym typeface="Calibri"/>
            </a:endParaRPr>
          </a:p>
          <a:p>
            <a:pPr indent="0" lvl="0" marL="0" rtl="0" algn="l">
              <a:spcBef>
                <a:spcPts val="0"/>
              </a:spcBef>
              <a:spcAft>
                <a:spcPts val="0"/>
              </a:spcAft>
              <a:buNone/>
            </a:pPr>
            <a:r>
              <a:t/>
            </a:r>
            <a:endParaRPr sz="1200">
              <a:solidFill>
                <a:schemeClr val="lt1"/>
              </a:solidFill>
              <a:latin typeface="Calibri"/>
              <a:ea typeface="Calibri"/>
              <a:cs typeface="Calibri"/>
              <a:sym typeface="Calibri"/>
            </a:endParaRPr>
          </a:p>
          <a:p>
            <a:pPr indent="-304800" lvl="0" marL="457200" rtl="0" algn="l">
              <a:spcBef>
                <a:spcPts val="0"/>
              </a:spcBef>
              <a:spcAft>
                <a:spcPts val="0"/>
              </a:spcAft>
              <a:buClr>
                <a:schemeClr val="lt1"/>
              </a:buClr>
              <a:buSzPts val="1200"/>
              <a:buFont typeface="Calibri"/>
              <a:buChar char="●"/>
            </a:pPr>
            <a:r>
              <a:rPr lang="en-GB" sz="1200">
                <a:solidFill>
                  <a:schemeClr val="lt1"/>
                </a:solidFill>
                <a:latin typeface="Calibri"/>
                <a:ea typeface="Calibri"/>
                <a:cs typeface="Calibri"/>
                <a:sym typeface="Calibri"/>
              </a:rPr>
              <a:t>Το </a:t>
            </a:r>
            <a:r>
              <a:rPr b="1" lang="en-GB" sz="1200">
                <a:solidFill>
                  <a:schemeClr val="lt1"/>
                </a:solidFill>
                <a:latin typeface="Calibri"/>
                <a:ea typeface="Calibri"/>
                <a:cs typeface="Calibri"/>
                <a:sym typeface="Calibri"/>
              </a:rPr>
              <a:t>Grammarly</a:t>
            </a:r>
            <a:r>
              <a:rPr lang="en-GB" sz="1200">
                <a:solidFill>
                  <a:schemeClr val="lt1"/>
                </a:solidFill>
                <a:latin typeface="Calibri"/>
                <a:ea typeface="Calibri"/>
                <a:cs typeface="Calibri"/>
                <a:sym typeface="Calibri"/>
              </a:rPr>
              <a:t> προσφέρει γραπτή ανατροφοδότηση σε πραγματικό χρόνο, βοηθώντας τους μαθητές με μαθησιακές δυσκολίες να βελτιώσουν τις δεξιότητες γραφής τους, κυρίως σε εκθέσεις.</a:t>
            </a:r>
            <a:endParaRPr sz="1200">
              <a:solidFill>
                <a:schemeClr val="lt1"/>
              </a:solidFill>
              <a:latin typeface="Calibri"/>
              <a:ea typeface="Calibri"/>
              <a:cs typeface="Calibri"/>
              <a:sym typeface="Calibri"/>
            </a:endParaRPr>
          </a:p>
          <a:p>
            <a:pPr indent="0" lvl="0" marL="457200" rtl="0" algn="l">
              <a:spcBef>
                <a:spcPts val="0"/>
              </a:spcBef>
              <a:spcAft>
                <a:spcPts val="0"/>
              </a:spcAft>
              <a:buNone/>
            </a:pPr>
            <a:r>
              <a:t/>
            </a:r>
            <a:endParaRPr sz="1200">
              <a:solidFill>
                <a:schemeClr val="lt1"/>
              </a:solidFill>
              <a:latin typeface="Calibri"/>
              <a:ea typeface="Calibri"/>
              <a:cs typeface="Calibri"/>
              <a:sym typeface="Calibri"/>
            </a:endParaRPr>
          </a:p>
          <a:p>
            <a:pPr indent="-304800" lvl="0" marL="457200" rtl="0" algn="l">
              <a:spcBef>
                <a:spcPts val="0"/>
              </a:spcBef>
              <a:spcAft>
                <a:spcPts val="0"/>
              </a:spcAft>
              <a:buClr>
                <a:schemeClr val="lt1"/>
              </a:buClr>
              <a:buSzPts val="1200"/>
              <a:buFont typeface="Calibri"/>
              <a:buChar char="●"/>
            </a:pPr>
            <a:r>
              <a:rPr lang="en-GB" sz="1200">
                <a:solidFill>
                  <a:schemeClr val="lt1"/>
                </a:solidFill>
                <a:latin typeface="Calibri"/>
                <a:ea typeface="Calibri"/>
                <a:cs typeface="Calibri"/>
                <a:sym typeface="Calibri"/>
              </a:rPr>
              <a:t>Οι </a:t>
            </a:r>
            <a:r>
              <a:rPr b="1" lang="en-GB" sz="1200">
                <a:solidFill>
                  <a:schemeClr val="lt1"/>
                </a:solidFill>
                <a:latin typeface="Calibri"/>
                <a:ea typeface="Calibri"/>
                <a:cs typeface="Calibri"/>
                <a:sym typeface="Calibri"/>
              </a:rPr>
              <a:t>AI λειτουργίες </a:t>
            </a:r>
            <a:r>
              <a:rPr lang="en-GB" sz="1200">
                <a:solidFill>
                  <a:schemeClr val="lt1"/>
                </a:solidFill>
                <a:latin typeface="Calibri"/>
                <a:ea typeface="Calibri"/>
                <a:cs typeface="Calibri"/>
                <a:sym typeface="Calibri"/>
              </a:rPr>
              <a:t>του Zoom ενισχύουν τις εικονικές τάξεις με υπότιτλους σε πραγματικό χρόνο εκείνη την στιγμή, υποστηρίζοντας μαθητές με προβλήματα ακοής.</a:t>
            </a:r>
            <a:endParaRPr sz="1200">
              <a:solidFill>
                <a:schemeClr val="lt1"/>
              </a:solidFill>
              <a:latin typeface="Calibri"/>
              <a:ea typeface="Calibri"/>
              <a:cs typeface="Calibri"/>
              <a:sym typeface="Calibri"/>
            </a:endParaRPr>
          </a:p>
          <a:p>
            <a:pPr indent="0" lvl="0" marL="0" rtl="0" algn="l">
              <a:spcBef>
                <a:spcPts val="0"/>
              </a:spcBef>
              <a:spcAft>
                <a:spcPts val="0"/>
              </a:spcAft>
              <a:buNone/>
            </a:pPr>
            <a:r>
              <a:t/>
            </a:r>
            <a:endParaRPr sz="1200">
              <a:solidFill>
                <a:schemeClr val="lt1"/>
              </a:solidFill>
              <a:latin typeface="Calibri"/>
              <a:ea typeface="Calibri"/>
              <a:cs typeface="Calibri"/>
              <a:sym typeface="Calibri"/>
            </a:endParaRPr>
          </a:p>
          <a:p>
            <a:pPr indent="-304800" lvl="0" marL="457200" rtl="0" algn="l">
              <a:spcBef>
                <a:spcPts val="0"/>
              </a:spcBef>
              <a:spcAft>
                <a:spcPts val="0"/>
              </a:spcAft>
              <a:buClr>
                <a:schemeClr val="lt1"/>
              </a:buClr>
              <a:buSzPts val="1200"/>
              <a:buFont typeface="Calibri"/>
              <a:buChar char="●"/>
            </a:pPr>
            <a:r>
              <a:rPr lang="en-GB" sz="1200">
                <a:solidFill>
                  <a:schemeClr val="lt1"/>
                </a:solidFill>
                <a:latin typeface="Calibri"/>
                <a:ea typeface="Calibri"/>
                <a:cs typeface="Calibri"/>
                <a:sym typeface="Calibri"/>
              </a:rPr>
              <a:t> Το </a:t>
            </a:r>
            <a:r>
              <a:rPr b="1" lang="en-GB" sz="1200">
                <a:solidFill>
                  <a:schemeClr val="lt1"/>
                </a:solidFill>
                <a:latin typeface="Calibri"/>
                <a:ea typeface="Calibri"/>
                <a:cs typeface="Calibri"/>
                <a:sym typeface="Calibri"/>
              </a:rPr>
              <a:t>CogniAble</a:t>
            </a:r>
            <a:r>
              <a:rPr lang="en-GB" sz="1200">
                <a:solidFill>
                  <a:schemeClr val="lt1"/>
                </a:solidFill>
                <a:latin typeface="Calibri"/>
                <a:ea typeface="Calibri"/>
                <a:cs typeface="Calibri"/>
                <a:sym typeface="Calibri"/>
              </a:rPr>
              <a:t> χρησιμοποιεί τεχνητή νοημοσύνη για να ανιχνεύσει πρώιμα σημάδια αυτισμού και να παρέχει προσαρμοσμένες παρεμβάσεις για την υποστήριξη της ανάπτυξης του παιδιού.</a:t>
            </a:r>
            <a:endParaRPr sz="1200">
              <a:solidFill>
                <a:schemeClr val="lt1"/>
              </a:solidFill>
              <a:latin typeface="Calibri"/>
              <a:ea typeface="Calibri"/>
              <a:cs typeface="Calibri"/>
              <a:sym typeface="Calibri"/>
            </a:endParaRPr>
          </a:p>
        </p:txBody>
      </p:sp>
      <p:sp>
        <p:nvSpPr>
          <p:cNvPr id="93" name="Google Shape;93;p19"/>
          <p:cNvSpPr txBox="1"/>
          <p:nvPr/>
        </p:nvSpPr>
        <p:spPr>
          <a:xfrm>
            <a:off x="6935125" y="4713400"/>
            <a:ext cx="2073300" cy="32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lt1"/>
                </a:solidFill>
                <a:latin typeface="Calibri"/>
                <a:ea typeface="Calibri"/>
                <a:cs typeface="Calibri"/>
                <a:sym typeface="Calibri"/>
              </a:rPr>
              <a:t>(Filipsson, 2025)</a:t>
            </a:r>
            <a:endParaRPr sz="19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0"/>
          <p:cNvSpPr txBox="1"/>
          <p:nvPr>
            <p:ph type="ctrTitle"/>
          </p:nvPr>
        </p:nvSpPr>
        <p:spPr>
          <a:xfrm>
            <a:off x="367825" y="201700"/>
            <a:ext cx="8268600" cy="5073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b="1" lang="en-GB" sz="2400">
                <a:solidFill>
                  <a:schemeClr val="lt1"/>
                </a:solidFill>
                <a:latin typeface="Calibri"/>
                <a:ea typeface="Calibri"/>
                <a:cs typeface="Calibri"/>
                <a:sym typeface="Calibri"/>
              </a:rPr>
              <a:t>Εσωστρεφείς και Εξωστρεφείς μαθητές </a:t>
            </a:r>
            <a:endParaRPr b="1" sz="2400">
              <a:solidFill>
                <a:schemeClr val="lt1"/>
              </a:solidFill>
              <a:latin typeface="Calibri"/>
              <a:ea typeface="Calibri"/>
              <a:cs typeface="Calibri"/>
              <a:sym typeface="Calibri"/>
            </a:endParaRPr>
          </a:p>
        </p:txBody>
      </p:sp>
      <p:sp>
        <p:nvSpPr>
          <p:cNvPr id="99" name="Google Shape;99;p20"/>
          <p:cNvSpPr txBox="1"/>
          <p:nvPr>
            <p:ph idx="1" type="subTitle"/>
          </p:nvPr>
        </p:nvSpPr>
        <p:spPr>
          <a:xfrm>
            <a:off x="311700" y="709000"/>
            <a:ext cx="8520600" cy="4271400"/>
          </a:xfrm>
          <a:prstGeom prst="rect">
            <a:avLst/>
          </a:prstGeom>
        </p:spPr>
        <p:txBody>
          <a:bodyPr anchorCtr="0" anchor="t" bIns="91425" lIns="91425" spcFirstLastPara="1" rIns="91425" wrap="square" tIns="91425">
            <a:noAutofit/>
          </a:bodyPr>
          <a:lstStyle/>
          <a:p>
            <a:pPr indent="-305752" lvl="0" marL="457200" rtl="0" algn="l">
              <a:lnSpc>
                <a:spcPct val="100000"/>
              </a:lnSpc>
              <a:spcBef>
                <a:spcPts val="0"/>
              </a:spcBef>
              <a:spcAft>
                <a:spcPts val="0"/>
              </a:spcAft>
              <a:buClr>
                <a:schemeClr val="lt1"/>
              </a:buClr>
              <a:buSzPts val="1215"/>
              <a:buFont typeface="Calibri"/>
              <a:buChar char="●"/>
            </a:pPr>
            <a:r>
              <a:rPr lang="en-GB" sz="1215">
                <a:solidFill>
                  <a:schemeClr val="lt1"/>
                </a:solidFill>
                <a:latin typeface="Calibri"/>
                <a:ea typeface="Calibri"/>
                <a:cs typeface="Calibri"/>
                <a:sym typeface="Calibri"/>
              </a:rPr>
              <a:t>Η έρευνα της </a:t>
            </a:r>
            <a:r>
              <a:rPr lang="en-GB" sz="1215">
                <a:solidFill>
                  <a:schemeClr val="lt1"/>
                </a:solidFill>
                <a:latin typeface="Calibri"/>
                <a:ea typeface="Calibri"/>
                <a:cs typeface="Calibri"/>
                <a:sym typeface="Calibri"/>
              </a:rPr>
              <a:t>Helgoe (2008) </a:t>
            </a:r>
            <a:r>
              <a:rPr lang="en-GB" sz="1215">
                <a:solidFill>
                  <a:schemeClr val="lt1"/>
                </a:solidFill>
                <a:latin typeface="Calibri"/>
                <a:ea typeface="Calibri"/>
                <a:cs typeface="Calibri"/>
                <a:sym typeface="Calibri"/>
              </a:rPr>
              <a:t>αναφέρει ότι το εκπαιδευτικό σύστημα έχει δημιουργηθεί για να εξυπηρετεί εξωστρεφείς.  </a:t>
            </a:r>
            <a:endParaRPr sz="1215">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t/>
            </a:r>
            <a:endParaRPr sz="1215">
              <a:solidFill>
                <a:schemeClr val="lt1"/>
              </a:solidFill>
              <a:latin typeface="Calibri"/>
              <a:ea typeface="Calibri"/>
              <a:cs typeface="Calibri"/>
              <a:sym typeface="Calibri"/>
            </a:endParaRPr>
          </a:p>
          <a:p>
            <a:pPr indent="-305752" lvl="0" marL="457200" rtl="0" algn="l">
              <a:lnSpc>
                <a:spcPct val="100000"/>
              </a:lnSpc>
              <a:spcBef>
                <a:spcPts val="0"/>
              </a:spcBef>
              <a:spcAft>
                <a:spcPts val="0"/>
              </a:spcAft>
              <a:buClr>
                <a:schemeClr val="lt1"/>
              </a:buClr>
              <a:buSzPts val="1215"/>
              <a:buFont typeface="Calibri"/>
              <a:buChar char="●"/>
            </a:pPr>
            <a:r>
              <a:rPr lang="en-GB" sz="1215">
                <a:solidFill>
                  <a:schemeClr val="lt1"/>
                </a:solidFill>
                <a:latin typeface="Calibri"/>
                <a:ea typeface="Calibri"/>
                <a:cs typeface="Calibri"/>
                <a:sym typeface="Calibri"/>
              </a:rPr>
              <a:t>Οι εσωστρεφείς είναι προνομιούχοι στην τάξη υπό ορισμένες συνθήκες. Για παράδειγμα η μετάβαση</a:t>
            </a:r>
            <a:endParaRPr sz="1215">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rPr lang="en-GB" sz="1215">
                <a:solidFill>
                  <a:schemeClr val="lt1"/>
                </a:solidFill>
                <a:latin typeface="Calibri"/>
                <a:ea typeface="Calibri"/>
                <a:cs typeface="Calibri"/>
                <a:sym typeface="Calibri"/>
              </a:rPr>
              <a:t>από το νηπιαγωγείο μέχρι την πρώτη τάξη απαιτεί αυξημένη αυτορρύθμιση. Τα εσωστρεφή παιδιά μπορούν να κάθονται ακίνητα και να είναι ήσυχα, ενώ τα εξωστρεφή παιδιά συνήθως δεν τηρούν τους κανόνες και είναι εκτός ελέγχου. </a:t>
            </a:r>
            <a:endParaRPr sz="1215">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t/>
            </a:r>
            <a:endParaRPr sz="1215">
              <a:solidFill>
                <a:schemeClr val="lt1"/>
              </a:solidFill>
              <a:latin typeface="Calibri"/>
              <a:ea typeface="Calibri"/>
              <a:cs typeface="Calibri"/>
              <a:sym typeface="Calibri"/>
            </a:endParaRPr>
          </a:p>
          <a:p>
            <a:pPr indent="-305752" lvl="0" marL="457200" rtl="0" algn="l">
              <a:lnSpc>
                <a:spcPct val="100000"/>
              </a:lnSpc>
              <a:spcBef>
                <a:spcPts val="0"/>
              </a:spcBef>
              <a:spcAft>
                <a:spcPts val="0"/>
              </a:spcAft>
              <a:buClr>
                <a:schemeClr val="lt1"/>
              </a:buClr>
              <a:buSzPts val="1215"/>
              <a:buFont typeface="Calibri"/>
              <a:buChar char="●"/>
            </a:pPr>
            <a:r>
              <a:rPr lang="en-GB" sz="1215">
                <a:solidFill>
                  <a:schemeClr val="lt1"/>
                </a:solidFill>
                <a:latin typeface="Calibri"/>
                <a:ea typeface="Calibri"/>
                <a:cs typeface="Calibri"/>
                <a:sym typeface="Calibri"/>
              </a:rPr>
              <a:t>Όμως, τα εξωστρεφή παιδιά πλεονεκτούν επειδή βρίσκονται σε ένα περιβάλλον που προωθεί τις επιθυμίες τους για αλληλεπίδραση και </a:t>
            </a:r>
            <a:r>
              <a:rPr lang="en-GB" sz="1215">
                <a:solidFill>
                  <a:schemeClr val="lt1"/>
                </a:solidFill>
                <a:latin typeface="Calibri"/>
                <a:ea typeface="Calibri"/>
                <a:cs typeface="Calibri"/>
                <a:sym typeface="Calibri"/>
              </a:rPr>
              <a:t>υψηλή διέγερση</a:t>
            </a:r>
            <a:r>
              <a:rPr lang="en-GB" sz="1215">
                <a:solidFill>
                  <a:schemeClr val="lt1"/>
                </a:solidFill>
                <a:latin typeface="Calibri"/>
                <a:ea typeface="Calibri"/>
                <a:cs typeface="Calibri"/>
                <a:sym typeface="Calibri"/>
              </a:rPr>
              <a:t> (Lambert, 2003)</a:t>
            </a:r>
            <a:endParaRPr sz="1215">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t/>
            </a:r>
            <a:endParaRPr sz="1215">
              <a:solidFill>
                <a:schemeClr val="lt1"/>
              </a:solidFill>
              <a:latin typeface="Calibri"/>
              <a:ea typeface="Calibri"/>
              <a:cs typeface="Calibri"/>
              <a:sym typeface="Calibri"/>
            </a:endParaRPr>
          </a:p>
          <a:p>
            <a:pPr indent="-305752" lvl="0" marL="457200" rtl="0" algn="l">
              <a:lnSpc>
                <a:spcPct val="100000"/>
              </a:lnSpc>
              <a:spcBef>
                <a:spcPts val="0"/>
              </a:spcBef>
              <a:spcAft>
                <a:spcPts val="0"/>
              </a:spcAft>
              <a:buClr>
                <a:schemeClr val="lt1"/>
              </a:buClr>
              <a:buSzPts val="1215"/>
              <a:buFont typeface="Calibri"/>
              <a:buChar char="●"/>
            </a:pPr>
            <a:r>
              <a:rPr lang="en-GB" sz="1215">
                <a:solidFill>
                  <a:schemeClr val="lt1"/>
                </a:solidFill>
                <a:latin typeface="Calibri"/>
                <a:ea typeface="Calibri"/>
                <a:cs typeface="Calibri"/>
                <a:sym typeface="Calibri"/>
              </a:rPr>
              <a:t>Πολλά </a:t>
            </a:r>
            <a:r>
              <a:rPr lang="en-GB" sz="1215">
                <a:solidFill>
                  <a:schemeClr val="lt1"/>
                </a:solidFill>
                <a:latin typeface="Calibri"/>
                <a:ea typeface="Calibri"/>
                <a:cs typeface="Calibri"/>
                <a:sym typeface="Calibri"/>
              </a:rPr>
              <a:t>σχολεία είναι σχεδιασμένα για εξωστρεφείς. Οι εσωστρεφείς χρειάζονται διαφορετικά είδη διδασκαλίας από τους εξωστρεφείς, αλλά συχνά λίγα είναι διαθέσιμα σε αυτούς.</a:t>
            </a:r>
            <a:endParaRPr sz="1215">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t/>
            </a:r>
            <a:endParaRPr sz="1215">
              <a:solidFill>
                <a:schemeClr val="lt1"/>
              </a:solidFill>
              <a:latin typeface="Calibri"/>
              <a:ea typeface="Calibri"/>
              <a:cs typeface="Calibri"/>
              <a:sym typeface="Calibri"/>
            </a:endParaRPr>
          </a:p>
          <a:p>
            <a:pPr indent="-305752" lvl="0" marL="457200" rtl="0" algn="l">
              <a:lnSpc>
                <a:spcPct val="100000"/>
              </a:lnSpc>
              <a:spcBef>
                <a:spcPts val="0"/>
              </a:spcBef>
              <a:spcAft>
                <a:spcPts val="0"/>
              </a:spcAft>
              <a:buClr>
                <a:schemeClr val="lt1"/>
              </a:buClr>
              <a:buSzPts val="1215"/>
              <a:buFont typeface="Calibri"/>
              <a:buChar char="●"/>
            </a:pPr>
            <a:r>
              <a:rPr lang="en-GB" sz="1215">
                <a:solidFill>
                  <a:schemeClr val="lt1"/>
                </a:solidFill>
                <a:latin typeface="Calibri"/>
                <a:ea typeface="Calibri"/>
                <a:cs typeface="Calibri"/>
                <a:sym typeface="Calibri"/>
              </a:rPr>
              <a:t>Επίσης κυριαρχούν κάποιες υποθέσεις για την εσωστρέφεια στο σχολικό σύστημα, με αποτέλεσμα οι εκπαιδευτικοί να πιστεύουν πως οι μαθητές υστερούν κατά κάποιο τρόπο. Με τη σειρά τους, οι μαθητές μπορούν να εσωτερικεύσουν αυτές τις απόψεις, αποκτώντας αρνητική αυτοεκτίμηση για τον εαυτό τους.</a:t>
            </a:r>
            <a:endParaRPr sz="1215">
              <a:solidFill>
                <a:schemeClr val="lt1"/>
              </a:solidFill>
              <a:latin typeface="Calibri"/>
              <a:ea typeface="Calibri"/>
              <a:cs typeface="Calibri"/>
              <a:sym typeface="Calibri"/>
            </a:endParaRPr>
          </a:p>
          <a:p>
            <a:pPr indent="0" lvl="0" marL="457200" rtl="0" algn="l">
              <a:lnSpc>
                <a:spcPct val="100000"/>
              </a:lnSpc>
              <a:spcBef>
                <a:spcPts val="0"/>
              </a:spcBef>
              <a:spcAft>
                <a:spcPts val="0"/>
              </a:spcAft>
              <a:buNone/>
            </a:pPr>
            <a:r>
              <a:t/>
            </a:r>
            <a:endParaRPr sz="1215">
              <a:solidFill>
                <a:schemeClr val="lt1"/>
              </a:solidFill>
              <a:latin typeface="Calibri"/>
              <a:ea typeface="Calibri"/>
              <a:cs typeface="Calibri"/>
              <a:sym typeface="Calibri"/>
            </a:endParaRPr>
          </a:p>
          <a:p>
            <a:pPr indent="-305752" lvl="0" marL="457200" rtl="0" algn="l">
              <a:lnSpc>
                <a:spcPct val="100000"/>
              </a:lnSpc>
              <a:spcBef>
                <a:spcPts val="0"/>
              </a:spcBef>
              <a:spcAft>
                <a:spcPts val="0"/>
              </a:spcAft>
              <a:buClr>
                <a:schemeClr val="lt1"/>
              </a:buClr>
              <a:buSzPts val="1215"/>
              <a:buFont typeface="Calibri"/>
              <a:buChar char="●"/>
            </a:pPr>
            <a:r>
              <a:rPr lang="en-GB" sz="1215">
                <a:solidFill>
                  <a:schemeClr val="lt1"/>
                </a:solidFill>
                <a:latin typeface="Calibri"/>
                <a:ea typeface="Calibri"/>
                <a:cs typeface="Calibri"/>
                <a:sym typeface="Calibri"/>
              </a:rPr>
              <a:t>Παρ’όλα αυτά κάποιες φορές οι εσωστρεφείς μαθητές όντως </a:t>
            </a:r>
            <a:r>
              <a:rPr lang="en-GB" sz="1215">
                <a:solidFill>
                  <a:srgbClr val="FFFF00"/>
                </a:solidFill>
                <a:latin typeface="Calibri"/>
                <a:ea typeface="Calibri"/>
                <a:cs typeface="Calibri"/>
                <a:sym typeface="Calibri"/>
              </a:rPr>
              <a:t>υστερούν </a:t>
            </a:r>
            <a:r>
              <a:rPr lang="en-GB" sz="1215">
                <a:solidFill>
                  <a:schemeClr val="lt1"/>
                </a:solidFill>
                <a:latin typeface="Calibri"/>
                <a:ea typeface="Calibri"/>
                <a:cs typeface="Calibri"/>
                <a:sym typeface="Calibri"/>
              </a:rPr>
              <a:t>στην ευχέρεια της γλώσσας λόγω της περιορισμένης ομιλίας τους στο σχολικό και κοινωνικό τους περιβάλλον.</a:t>
            </a:r>
            <a:endParaRPr sz="1215">
              <a:solidFill>
                <a:schemeClr val="lt1"/>
              </a:solidFill>
              <a:latin typeface="Calibri"/>
              <a:ea typeface="Calibri"/>
              <a:cs typeface="Calibri"/>
              <a:sym typeface="Calibri"/>
            </a:endParaRPr>
          </a:p>
          <a:p>
            <a:pPr indent="0" lvl="0" marL="0" rtl="0" algn="l">
              <a:lnSpc>
                <a:spcPct val="100000"/>
              </a:lnSpc>
              <a:spcBef>
                <a:spcPts val="0"/>
              </a:spcBef>
              <a:spcAft>
                <a:spcPts val="0"/>
              </a:spcAft>
              <a:buSzPts val="770"/>
              <a:buNone/>
            </a:pPr>
            <a:r>
              <a:t/>
            </a:r>
            <a:endParaRPr sz="1215">
              <a:solidFill>
                <a:schemeClr val="lt1"/>
              </a:solidFill>
              <a:latin typeface="Calibri"/>
              <a:ea typeface="Calibri"/>
              <a:cs typeface="Calibri"/>
              <a:sym typeface="Calibri"/>
            </a:endParaRPr>
          </a:p>
          <a:p>
            <a:pPr indent="0" lvl="0" marL="0" rtl="0" algn="l">
              <a:spcBef>
                <a:spcPts val="0"/>
              </a:spcBef>
              <a:spcAft>
                <a:spcPts val="0"/>
              </a:spcAft>
              <a:buSzPts val="770"/>
              <a:buNone/>
            </a:pPr>
            <a:r>
              <a:t/>
            </a:r>
            <a:endParaRPr sz="1215">
              <a:solidFill>
                <a:schemeClr val="lt1"/>
              </a:solidFill>
              <a:latin typeface="Calibri"/>
              <a:ea typeface="Calibri"/>
              <a:cs typeface="Calibri"/>
              <a:sym typeface="Calibri"/>
            </a:endParaRPr>
          </a:p>
          <a:p>
            <a:pPr indent="0" lvl="0" marL="0" rtl="0" algn="l">
              <a:lnSpc>
                <a:spcPct val="100000"/>
              </a:lnSpc>
              <a:spcBef>
                <a:spcPts val="0"/>
              </a:spcBef>
              <a:spcAft>
                <a:spcPts val="0"/>
              </a:spcAft>
              <a:buSzPts val="770"/>
              <a:buNone/>
            </a:pPr>
            <a:r>
              <a:t/>
            </a:r>
            <a:endParaRPr sz="1215">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11" st="1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12" st="1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13" st="1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
                                            <p:txEl>
                                              <p:pRg end="14" st="1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1"/>
          <p:cNvSpPr txBox="1"/>
          <p:nvPr>
            <p:ph idx="1" type="subTitle"/>
          </p:nvPr>
        </p:nvSpPr>
        <p:spPr>
          <a:xfrm>
            <a:off x="154400" y="533575"/>
            <a:ext cx="8520600" cy="4247100"/>
          </a:xfrm>
          <a:prstGeom prst="rect">
            <a:avLst/>
          </a:prstGeom>
        </p:spPr>
        <p:txBody>
          <a:bodyPr anchorCtr="0" anchor="t" bIns="91425" lIns="91425" spcFirstLastPara="1" rIns="91425" wrap="square" tIns="91425">
            <a:noAutofit/>
          </a:bodyPr>
          <a:lstStyle/>
          <a:p>
            <a:pPr indent="0" lvl="0" marL="457200" rtl="0" algn="l">
              <a:lnSpc>
                <a:spcPct val="80000"/>
              </a:lnSpc>
              <a:spcBef>
                <a:spcPts val="0"/>
              </a:spcBef>
              <a:spcAft>
                <a:spcPts val="0"/>
              </a:spcAft>
              <a:buNone/>
            </a:pPr>
            <a:r>
              <a:t/>
            </a:r>
            <a:endParaRPr sz="1220">
              <a:solidFill>
                <a:schemeClr val="lt1"/>
              </a:solidFill>
              <a:latin typeface="Calibri"/>
              <a:ea typeface="Calibri"/>
              <a:cs typeface="Calibri"/>
              <a:sym typeface="Calibri"/>
            </a:endParaRPr>
          </a:p>
          <a:p>
            <a:pPr indent="-306070" lvl="0" marL="457200" rtl="0" algn="l">
              <a:lnSpc>
                <a:spcPct val="80000"/>
              </a:lnSpc>
              <a:spcBef>
                <a:spcPts val="0"/>
              </a:spcBef>
              <a:spcAft>
                <a:spcPts val="0"/>
              </a:spcAft>
              <a:buClr>
                <a:schemeClr val="lt1"/>
              </a:buClr>
              <a:buSzPts val="1220"/>
              <a:buFont typeface="Calibri"/>
              <a:buChar char="●"/>
            </a:pPr>
            <a:r>
              <a:rPr lang="en-GB" sz="1220">
                <a:solidFill>
                  <a:schemeClr val="lt1"/>
                </a:solidFill>
                <a:latin typeface="Calibri"/>
                <a:ea typeface="Calibri"/>
                <a:cs typeface="Calibri"/>
                <a:sym typeface="Calibri"/>
              </a:rPr>
              <a:t>Οι</a:t>
            </a:r>
            <a:r>
              <a:rPr lang="en-GB" sz="1220">
                <a:solidFill>
                  <a:schemeClr val="lt1"/>
                </a:solidFill>
                <a:latin typeface="Calibri"/>
                <a:ea typeface="Calibri"/>
                <a:cs typeface="Calibri"/>
                <a:sym typeface="Calibri"/>
              </a:rPr>
              <a:t> εσωστρεφείς μαθητές χρειάστηκαν περισσότερο χρόνο για να μιλήσουν από τους εξωστρεφείς μαθητές. Εν ολίγοις, οι εσωστρεφείς μαθητές θα πρέπει να μαθαίνουν και να εξασκούν τα αγγλικά τους, ως δεύτερη ξένη γλώσσα, πιο συχνά εκτός σχολικού περιβάλλοντος για να βελτιώσουν τις ομιλητικές τους ικανότητες σε ένα ήρεμο περιβάλλον λόγω της προσωπικότητάς τους. Επιπλέον, οι μέθοδοι διδασκαλίας που χρησιμοποιούσε ο καθηγητής δεν ήταν κατάλληλες για τους εσωστρεφείς μαθητές.</a:t>
            </a:r>
            <a:endParaRPr sz="1220">
              <a:solidFill>
                <a:schemeClr val="lt1"/>
              </a:solidFill>
              <a:latin typeface="Calibri"/>
              <a:ea typeface="Calibri"/>
              <a:cs typeface="Calibri"/>
              <a:sym typeface="Calibri"/>
            </a:endParaRPr>
          </a:p>
          <a:p>
            <a:pPr indent="0" lvl="0" marL="457200" rtl="0" algn="l">
              <a:lnSpc>
                <a:spcPct val="80000"/>
              </a:lnSpc>
              <a:spcBef>
                <a:spcPts val="0"/>
              </a:spcBef>
              <a:spcAft>
                <a:spcPts val="0"/>
              </a:spcAft>
              <a:buNone/>
            </a:pPr>
            <a:r>
              <a:rPr lang="en-GB" sz="1220">
                <a:solidFill>
                  <a:schemeClr val="lt1"/>
                </a:solidFill>
                <a:latin typeface="Calibri"/>
                <a:ea typeface="Calibri"/>
                <a:cs typeface="Calibri"/>
                <a:sym typeface="Calibri"/>
              </a:rPr>
              <a:t>Οι διδάσκοντες δίδαξαν μιλώντας σε όλους τους μαθητές χρησιμοποιώντας την ίδια μέθοδο, δηλαδή συζήτηση, συνέντευξη, παιχνίδι ρόλων, παρουσίαση κ.λπ. Αυτές οι μέθοδοι δεν ήταν αποτελεσματικές για τη βελτίωση της ικανότητας ομιλίας των εσωστρεφών μαθητών. </a:t>
            </a:r>
            <a:endParaRPr sz="1220">
              <a:solidFill>
                <a:schemeClr val="lt1"/>
              </a:solidFill>
              <a:latin typeface="Calibri"/>
              <a:ea typeface="Calibri"/>
              <a:cs typeface="Calibri"/>
              <a:sym typeface="Calibri"/>
            </a:endParaRPr>
          </a:p>
          <a:p>
            <a:pPr indent="0" lvl="0" marL="457200" rtl="0" algn="l">
              <a:lnSpc>
                <a:spcPct val="80000"/>
              </a:lnSpc>
              <a:spcBef>
                <a:spcPts val="0"/>
              </a:spcBef>
              <a:spcAft>
                <a:spcPts val="0"/>
              </a:spcAft>
              <a:buNone/>
            </a:pPr>
            <a:r>
              <a:t/>
            </a:r>
            <a:endParaRPr sz="1220">
              <a:solidFill>
                <a:schemeClr val="lt1"/>
              </a:solidFill>
              <a:latin typeface="Calibri"/>
              <a:ea typeface="Calibri"/>
              <a:cs typeface="Calibri"/>
              <a:sym typeface="Calibri"/>
            </a:endParaRPr>
          </a:p>
          <a:p>
            <a:pPr indent="-304800" lvl="0" marL="457200" rtl="0" algn="l">
              <a:lnSpc>
                <a:spcPct val="80000"/>
              </a:lnSpc>
              <a:spcBef>
                <a:spcPts val="0"/>
              </a:spcBef>
              <a:spcAft>
                <a:spcPts val="0"/>
              </a:spcAft>
              <a:buClr>
                <a:schemeClr val="lt1"/>
              </a:buClr>
              <a:buSzPts val="1200"/>
              <a:buFont typeface="Calibri"/>
              <a:buChar char="●"/>
            </a:pPr>
            <a:r>
              <a:rPr lang="en-GB" sz="1220">
                <a:solidFill>
                  <a:schemeClr val="lt1"/>
                </a:solidFill>
                <a:latin typeface="Calibri"/>
                <a:ea typeface="Calibri"/>
                <a:cs typeface="Calibri"/>
                <a:sym typeface="Calibri"/>
              </a:rPr>
              <a:t>Επιπλέον, οι διδάσκοντες δεν είχαν δώσει οδηγίες στους εσωστρεφείς μαθητές να χρησιμοποιήσουν τεχνολογία ή εφαρμογές για να βελτιώσουν την ομιλητική τους ικανότητα έξω από την τάξη. Ως εκ τούτου, οι διδάσκοντες θα πρέπει να επιλέξουν την πιο ενδιαφέρουσα μέθοδο ή τεχνολογία που βασίζεται στην προσέγγιση που </a:t>
            </a:r>
            <a:r>
              <a:rPr lang="en-GB" sz="1220">
                <a:solidFill>
                  <a:schemeClr val="lt1"/>
                </a:solidFill>
                <a:latin typeface="Calibri"/>
                <a:ea typeface="Calibri"/>
                <a:cs typeface="Calibri"/>
                <a:sym typeface="Calibri"/>
              </a:rPr>
              <a:t>ενθαρρύνει</a:t>
            </a:r>
            <a:r>
              <a:rPr lang="en-GB" sz="1220">
                <a:solidFill>
                  <a:schemeClr val="lt1"/>
                </a:solidFill>
                <a:latin typeface="Calibri"/>
                <a:ea typeface="Calibri"/>
                <a:cs typeface="Calibri"/>
                <a:sym typeface="Calibri"/>
              </a:rPr>
              <a:t> τους εσωστρεφείς μαθητές, ώστε  να βελτιώσουν την ομιλητική τους ικανότητα.</a:t>
            </a:r>
            <a:endParaRPr sz="1220">
              <a:solidFill>
                <a:schemeClr val="lt1"/>
              </a:solidFill>
              <a:latin typeface="Calibri"/>
              <a:ea typeface="Calibri"/>
              <a:cs typeface="Calibri"/>
              <a:sym typeface="Calibri"/>
            </a:endParaRPr>
          </a:p>
          <a:p>
            <a:pPr indent="0" lvl="0" marL="457200" rtl="0" algn="l">
              <a:lnSpc>
                <a:spcPct val="80000"/>
              </a:lnSpc>
              <a:spcBef>
                <a:spcPts val="0"/>
              </a:spcBef>
              <a:spcAft>
                <a:spcPts val="0"/>
              </a:spcAft>
              <a:buNone/>
            </a:pPr>
            <a:r>
              <a:t/>
            </a:r>
            <a:endParaRPr sz="1220">
              <a:solidFill>
                <a:schemeClr val="lt1"/>
              </a:solidFill>
              <a:latin typeface="Calibri"/>
              <a:ea typeface="Calibri"/>
              <a:cs typeface="Calibri"/>
              <a:sym typeface="Calibri"/>
            </a:endParaRPr>
          </a:p>
          <a:p>
            <a:pPr indent="0" lvl="0" marL="457200" rtl="0" algn="l">
              <a:lnSpc>
                <a:spcPct val="80000"/>
              </a:lnSpc>
              <a:spcBef>
                <a:spcPts val="0"/>
              </a:spcBef>
              <a:spcAft>
                <a:spcPts val="0"/>
              </a:spcAft>
              <a:buNone/>
            </a:pPr>
            <a:r>
              <a:t/>
            </a:r>
            <a:endParaRPr sz="122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